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 bookmarkIdSeed="8">
  <p:sldMasterIdLst>
    <p:sldMasterId id="2147484075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262" r:id="rId4"/>
    <p:sldId id="269" r:id="rId5"/>
    <p:sldId id="270" r:id="rId6"/>
    <p:sldId id="288" r:id="rId7"/>
    <p:sldId id="289" r:id="rId8"/>
    <p:sldId id="265" r:id="rId9"/>
    <p:sldId id="273" r:id="rId10"/>
    <p:sldId id="274" r:id="rId11"/>
    <p:sldId id="267" r:id="rId12"/>
    <p:sldId id="290" r:id="rId13"/>
    <p:sldId id="291" r:id="rId14"/>
    <p:sldId id="278" r:id="rId15"/>
    <p:sldId id="293" r:id="rId16"/>
    <p:sldId id="294" r:id="rId17"/>
    <p:sldId id="297" r:id="rId18"/>
    <p:sldId id="298" r:id="rId19"/>
    <p:sldId id="299" r:id="rId20"/>
    <p:sldId id="279" r:id="rId21"/>
    <p:sldId id="287" r:id="rId22"/>
  </p:sldIdLst>
  <p:sldSz cx="12192000" cy="6858000"/>
  <p:notesSz cx="7102475" cy="11217275"/>
  <p:embeddedFontLst>
    <p:embeddedFont>
      <p:font typeface="Century Gothic" pitchFamily="34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entury" pitchFamily="18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>
        <p:scale>
          <a:sx n="76" d="100"/>
          <a:sy n="76" d="100"/>
        </p:scale>
        <p:origin x="-4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E:\~DINAS%20LINGKUNGAN%20%20HIDUP%20KOTA%20MAGELANG\3.%20Bu%20Dini\IKLH%202022\Pehitungan%20IKLH%20-%20semester%201%20dan%202%20tahun%202022%20(rumus%20terbaru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~DINAS%20LINGKUNGAN%20%20HIDUP%20KOTA%20MAGELANG\3.%20Bu%20Dini\IKLH%202022\Pehitungan%20IKLH%20-%20semester%201%20dan%202%20tahun%202022%20(rumus%20terbaru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ASUS\Downloads\Pehitungan%20IKLH%20-%20semester%201%20dan%202%20tahun%202022%20(rumus%20terbaru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ASUS\Downloads\Pehitungan%20IKLH%20-%20semester%201%20dan%202%20tahun%202022%20(rumus%20terbaru)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ASUS\Downloads\Pehitungan%20IKLH%20-%20semester%201%20dan%202%20tahun%202022%20(rumus%20terbaru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/>
              <a:t>PERBANDINGAN NILAI </a:t>
            </a:r>
            <a:r>
              <a:rPr lang="en-US"/>
              <a:t>I</a:t>
            </a:r>
            <a:r>
              <a:rPr lang="id-ID"/>
              <a:t>NDEKS </a:t>
            </a:r>
            <a:r>
              <a:rPr lang="en-US"/>
              <a:t>K</a:t>
            </a:r>
            <a:r>
              <a:rPr lang="id-ID"/>
              <a:t>UALITAS </a:t>
            </a:r>
            <a:r>
              <a:rPr lang="en-US"/>
              <a:t>A</a:t>
            </a:r>
            <a:r>
              <a:rPr lang="id-ID"/>
              <a:t>IR (IKA)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849600"/>
        <c:axId val="23851392"/>
        <c:axId val="0"/>
      </c:bar3DChart>
      <c:catAx>
        <c:axId val="2384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3851392"/>
        <c:crosses val="autoZero"/>
        <c:auto val="1"/>
        <c:lblAlgn val="ctr"/>
        <c:lblOffset val="100"/>
        <c:noMultiLvlLbl val="0"/>
      </c:catAx>
      <c:valAx>
        <c:axId val="2385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3849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/>
              <a:t>PERBANDINGAN NILAI </a:t>
            </a:r>
            <a:r>
              <a:rPr lang="en-US"/>
              <a:t>I</a:t>
            </a:r>
            <a:r>
              <a:rPr lang="id-ID"/>
              <a:t>NDEKS </a:t>
            </a:r>
            <a:r>
              <a:rPr lang="en-US"/>
              <a:t>K</a:t>
            </a:r>
            <a:r>
              <a:rPr lang="id-ID"/>
              <a:t>UALITAS </a:t>
            </a:r>
            <a:r>
              <a:rPr lang="en-US"/>
              <a:t>A</a:t>
            </a:r>
            <a:r>
              <a:rPr lang="id-ID"/>
              <a:t>IR (IKA)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4176128"/>
        <c:axId val="24177664"/>
        <c:axId val="0"/>
      </c:bar3DChart>
      <c:catAx>
        <c:axId val="2417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4177664"/>
        <c:crosses val="autoZero"/>
        <c:auto val="1"/>
        <c:lblAlgn val="ctr"/>
        <c:lblOffset val="100"/>
        <c:noMultiLvlLbl val="0"/>
      </c:catAx>
      <c:valAx>
        <c:axId val="2417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41761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b="1"/>
              <a:t>PERBANDINGAN NILAI </a:t>
            </a:r>
            <a:r>
              <a:rPr lang="en-US" b="1"/>
              <a:t>I</a:t>
            </a:r>
            <a:r>
              <a:rPr lang="id-ID" b="1"/>
              <a:t>NDEKS </a:t>
            </a:r>
            <a:r>
              <a:rPr lang="en-US" b="1"/>
              <a:t>K</a:t>
            </a:r>
            <a:r>
              <a:rPr lang="id-ID" b="1"/>
              <a:t>UALITAS </a:t>
            </a:r>
            <a:r>
              <a:rPr lang="en-US" b="1"/>
              <a:t>A</a:t>
            </a:r>
            <a:r>
              <a:rPr lang="id-ID" b="1"/>
              <a:t>IR (IKA)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'GRAFIK 2023'!$B$6</c:f>
              <c:strCache>
                <c:ptCount val="1"/>
                <c:pt idx="0">
                  <c:v>IKA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'GRAFIK 2023'!$D$3:$F$4</c:f>
              <c:strCache>
                <c:ptCount val="3"/>
                <c:pt idx="0">
                  <c:v>Capaian tahun 2021</c:v>
                </c:pt>
                <c:pt idx="1">
                  <c:v>Capaian tahun 2022</c:v>
                </c:pt>
                <c:pt idx="2">
                  <c:v>Capaian Sementara tahun 2023</c:v>
                </c:pt>
              </c:strCache>
            </c:strRef>
          </c:cat>
          <c:val>
            <c:numRef>
              <c:f>'GRAFIK 2023'!$D$6:$F$6</c:f>
              <c:numCache>
                <c:formatCode>0.00</c:formatCode>
                <c:ptCount val="3"/>
                <c:pt idx="0">
                  <c:v>30.833333333333332</c:v>
                </c:pt>
                <c:pt idx="1">
                  <c:v>65</c:v>
                </c:pt>
                <c:pt idx="2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22-44D3-801E-7BD514BAC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4191744"/>
        <c:axId val="24193280"/>
        <c:axId val="0"/>
      </c:bar3DChart>
      <c:catAx>
        <c:axId val="24191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4193280"/>
        <c:crosses val="autoZero"/>
        <c:auto val="1"/>
        <c:lblAlgn val="ctr"/>
        <c:lblOffset val="100"/>
        <c:noMultiLvlLbl val="0"/>
      </c:catAx>
      <c:valAx>
        <c:axId val="2419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2419174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d-ID" b="1"/>
              <a:t>PERBANDINGAN NILAI </a:t>
            </a:r>
            <a:r>
              <a:rPr lang="en-US" b="1"/>
              <a:t>I</a:t>
            </a:r>
            <a:r>
              <a:rPr lang="id-ID" b="1"/>
              <a:t>NDEKS </a:t>
            </a:r>
            <a:r>
              <a:rPr lang="en-US" b="1"/>
              <a:t>K</a:t>
            </a:r>
            <a:r>
              <a:rPr lang="id-ID" b="1"/>
              <a:t>UALITAS UDARA (IKU)</a:t>
            </a:r>
            <a:endParaRPr lang="en-US" b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'GRAFIK 2023'!$B$7</c:f>
              <c:strCache>
                <c:ptCount val="1"/>
                <c:pt idx="0">
                  <c:v>IKU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'GRAFIK 2023'!$C$3:$H$4</c:f>
              <c:strCache>
                <c:ptCount val="6"/>
                <c:pt idx="0">
                  <c:v>Capaian tahun 2020</c:v>
                </c:pt>
                <c:pt idx="1">
                  <c:v>Capaian tahun 2021</c:v>
                </c:pt>
                <c:pt idx="2">
                  <c:v>Capaian tahun 2022</c:v>
                </c:pt>
                <c:pt idx="3">
                  <c:v>Capaian Sementara tahun 2023</c:v>
                </c:pt>
                <c:pt idx="4">
                  <c:v>Target tahun 2022*</c:v>
                </c:pt>
                <c:pt idx="5">
                  <c:v>Target tahun 2022**</c:v>
                </c:pt>
              </c:strCache>
            </c:strRef>
          </c:cat>
          <c:val>
            <c:numRef>
              <c:f>'GRAFIK 2023'!$C$7:$E$7</c:f>
              <c:numCache>
                <c:formatCode>0.00</c:formatCode>
                <c:ptCount val="3"/>
                <c:pt idx="0" formatCode="#,##0.00">
                  <c:v>83.67</c:v>
                </c:pt>
                <c:pt idx="1">
                  <c:v>81.076388888888886</c:v>
                </c:pt>
                <c:pt idx="2">
                  <c:v>81.16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21-4A9B-B66C-C7FC57EE2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062912"/>
        <c:axId val="79064448"/>
        <c:axId val="0"/>
      </c:bar3DChart>
      <c:catAx>
        <c:axId val="7906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79064448"/>
        <c:crosses val="autoZero"/>
        <c:auto val="1"/>
        <c:lblAlgn val="ctr"/>
        <c:lblOffset val="100"/>
        <c:noMultiLvlLbl val="0"/>
      </c:catAx>
      <c:valAx>
        <c:axId val="7906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790629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d-ID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id-ID"/>
              <a:t>PERBANDINGAN NILAI </a:t>
            </a:r>
            <a:r>
              <a:rPr lang="en-US"/>
              <a:t>I</a:t>
            </a:r>
            <a:r>
              <a:rPr lang="id-ID"/>
              <a:t>NDEKS </a:t>
            </a:r>
            <a:r>
              <a:rPr lang="en-US"/>
              <a:t>K</a:t>
            </a:r>
            <a:r>
              <a:rPr lang="id-ID"/>
              <a:t>UALITAS LAHAN (IKL)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'GRAFIK 2023'!$B$8</c:f>
              <c:strCache>
                <c:ptCount val="1"/>
                <c:pt idx="0">
                  <c:v>IKL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0000"/>
                    <a:lumMod val="100000"/>
                  </a:schemeClr>
                </a:gs>
                <a:gs pos="50000">
                  <a:schemeClr val="accent4">
                    <a:shade val="99000"/>
                    <a:satMod val="105000"/>
                    <a:lumMod val="100000"/>
                  </a:schemeClr>
                </a:gs>
                <a:gs pos="100000">
                  <a:schemeClr val="accent4">
                    <a:shade val="98000"/>
                    <a:satMod val="105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1270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'GRAFIK 2023'!$C$3:$H$4</c:f>
              <c:strCache>
                <c:ptCount val="6"/>
                <c:pt idx="0">
                  <c:v>Capaian tahun 2020</c:v>
                </c:pt>
                <c:pt idx="1">
                  <c:v>Capaian tahun 2021</c:v>
                </c:pt>
                <c:pt idx="2">
                  <c:v>Capaian tahun 2022</c:v>
                </c:pt>
                <c:pt idx="3">
                  <c:v>Capaian tahun 2023</c:v>
                </c:pt>
                <c:pt idx="4">
                  <c:v>Target tahun 2022*</c:v>
                </c:pt>
                <c:pt idx="5">
                  <c:v>Target tahun 2022**</c:v>
                </c:pt>
              </c:strCache>
            </c:strRef>
          </c:cat>
          <c:val>
            <c:numRef>
              <c:f>'GRAFIK 2023'!$C$8:$E$8</c:f>
              <c:numCache>
                <c:formatCode>0.00</c:formatCode>
                <c:ptCount val="3"/>
                <c:pt idx="0" formatCode="#,##0.00">
                  <c:v>31.379963882779947</c:v>
                </c:pt>
                <c:pt idx="1">
                  <c:v>31.482257919053964</c:v>
                </c:pt>
                <c:pt idx="2">
                  <c:v>28.070527956270766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0F-40F6-A86C-474867C08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214464"/>
        <c:axId val="97216000"/>
        <c:axId val="0"/>
      </c:bar3DChart>
      <c:catAx>
        <c:axId val="9721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97216000"/>
        <c:crosses val="autoZero"/>
        <c:auto val="1"/>
        <c:lblAlgn val="ctr"/>
        <c:lblOffset val="100"/>
        <c:noMultiLvlLbl val="0"/>
      </c:catAx>
      <c:valAx>
        <c:axId val="9721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  <c:crossAx val="972144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d-ID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d-ID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725D88-7268-4546-AD98-B7DB844AAEC8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C54ABDFA-E44E-4351-855A-E6C77B57A874}">
      <dgm:prSet phldrT="[Text]"/>
      <dgm:spPr/>
      <dgm:t>
        <a:bodyPr/>
        <a:lstStyle/>
        <a:p>
          <a:r>
            <a:rPr lang="id-ID" dirty="0"/>
            <a:t>IKU</a:t>
          </a:r>
        </a:p>
      </dgm:t>
    </dgm:pt>
    <dgm:pt modelId="{66205C8A-7D09-4886-9084-0AB711FBC791}" type="parTrans" cxnId="{198672E7-F60D-42C8-BBB0-58D0BCDD2669}">
      <dgm:prSet/>
      <dgm:spPr/>
      <dgm:t>
        <a:bodyPr/>
        <a:lstStyle/>
        <a:p>
          <a:endParaRPr lang="id-ID"/>
        </a:p>
      </dgm:t>
    </dgm:pt>
    <dgm:pt modelId="{8908EC8C-8D62-4A91-BB77-261E7BFDCC3A}" type="sibTrans" cxnId="{198672E7-F60D-42C8-BBB0-58D0BCDD2669}">
      <dgm:prSet/>
      <dgm:spPr/>
      <dgm:t>
        <a:bodyPr/>
        <a:lstStyle/>
        <a:p>
          <a:endParaRPr lang="id-ID"/>
        </a:p>
      </dgm:t>
    </dgm:pt>
    <dgm:pt modelId="{05A8E881-7FB3-4B07-957E-58C614228FB8}">
      <dgm:prSet phldrT="[Text]"/>
      <dgm:spPr/>
      <dgm:t>
        <a:bodyPr/>
        <a:lstStyle/>
        <a:p>
          <a:r>
            <a:rPr lang="id-ID" dirty="0"/>
            <a:t>IKL</a:t>
          </a:r>
        </a:p>
      </dgm:t>
    </dgm:pt>
    <dgm:pt modelId="{3B42C925-7C89-4D88-92EF-159A87EC2426}" type="parTrans" cxnId="{75C050A3-92E2-4367-B9D6-9CF1EE07A860}">
      <dgm:prSet/>
      <dgm:spPr/>
      <dgm:t>
        <a:bodyPr/>
        <a:lstStyle/>
        <a:p>
          <a:endParaRPr lang="id-ID"/>
        </a:p>
      </dgm:t>
    </dgm:pt>
    <dgm:pt modelId="{A1F3B3BE-DD98-4FA6-A37E-D90CCB27727F}" type="sibTrans" cxnId="{75C050A3-92E2-4367-B9D6-9CF1EE07A860}">
      <dgm:prSet/>
      <dgm:spPr/>
      <dgm:t>
        <a:bodyPr/>
        <a:lstStyle/>
        <a:p>
          <a:endParaRPr lang="id-ID"/>
        </a:p>
      </dgm:t>
    </dgm:pt>
    <dgm:pt modelId="{1C857C5C-E4C8-4633-AF66-DE890940A156}">
      <dgm:prSet phldrT="[Text]"/>
      <dgm:spPr/>
      <dgm:t>
        <a:bodyPr/>
        <a:lstStyle/>
        <a:p>
          <a:r>
            <a:rPr lang="id-ID" dirty="0"/>
            <a:t>IKA</a:t>
          </a:r>
        </a:p>
      </dgm:t>
    </dgm:pt>
    <dgm:pt modelId="{17C8418D-B1BB-494C-865D-04BC51D3C882}" type="parTrans" cxnId="{1F626CE4-B410-455C-9256-7B7DE8CCE35D}">
      <dgm:prSet/>
      <dgm:spPr/>
      <dgm:t>
        <a:bodyPr/>
        <a:lstStyle/>
        <a:p>
          <a:endParaRPr lang="id-ID"/>
        </a:p>
      </dgm:t>
    </dgm:pt>
    <dgm:pt modelId="{3CCAA084-FECB-4A35-BF67-78FBC1B737E8}" type="sibTrans" cxnId="{1F626CE4-B410-455C-9256-7B7DE8CCE35D}">
      <dgm:prSet/>
      <dgm:spPr/>
      <dgm:t>
        <a:bodyPr/>
        <a:lstStyle/>
        <a:p>
          <a:endParaRPr lang="id-ID"/>
        </a:p>
      </dgm:t>
    </dgm:pt>
    <dgm:pt modelId="{D0F61223-91BF-47AB-A7D6-AD31DB7EB36D}" type="pres">
      <dgm:prSet presAssocID="{70725D88-7268-4546-AD98-B7DB844AAEC8}" presName="compositeShape" presStyleCnt="0">
        <dgm:presLayoutVars>
          <dgm:chMax val="7"/>
          <dgm:dir/>
          <dgm:resizeHandles val="exact"/>
        </dgm:presLayoutVars>
      </dgm:prSet>
      <dgm:spPr/>
    </dgm:pt>
    <dgm:pt modelId="{545B8DAB-B743-4374-9FCB-B6EE8169B62C}" type="pres">
      <dgm:prSet presAssocID="{70725D88-7268-4546-AD98-B7DB844AAEC8}" presName="wedge1" presStyleLbl="node1" presStyleIdx="0" presStyleCnt="3"/>
      <dgm:spPr/>
      <dgm:t>
        <a:bodyPr/>
        <a:lstStyle/>
        <a:p>
          <a:endParaRPr lang="id-ID"/>
        </a:p>
      </dgm:t>
    </dgm:pt>
    <dgm:pt modelId="{FB1CBC96-79DA-41C0-A04C-7DCBFE00A096}" type="pres">
      <dgm:prSet presAssocID="{70725D88-7268-4546-AD98-B7DB844AAEC8}" presName="dummy1a" presStyleCnt="0"/>
      <dgm:spPr/>
    </dgm:pt>
    <dgm:pt modelId="{01A02B00-9518-4937-8614-21A5E31E6E70}" type="pres">
      <dgm:prSet presAssocID="{70725D88-7268-4546-AD98-B7DB844AAEC8}" presName="dummy1b" presStyleCnt="0"/>
      <dgm:spPr/>
    </dgm:pt>
    <dgm:pt modelId="{0C149861-A53E-4180-AB54-FBF144D631DE}" type="pres">
      <dgm:prSet presAssocID="{70725D88-7268-4546-AD98-B7DB844AAEC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65A3F0-49AC-4CE3-9B64-2724910383E7}" type="pres">
      <dgm:prSet presAssocID="{70725D88-7268-4546-AD98-B7DB844AAEC8}" presName="wedge2" presStyleLbl="node1" presStyleIdx="1" presStyleCnt="3"/>
      <dgm:spPr/>
      <dgm:t>
        <a:bodyPr/>
        <a:lstStyle/>
        <a:p>
          <a:endParaRPr lang="id-ID"/>
        </a:p>
      </dgm:t>
    </dgm:pt>
    <dgm:pt modelId="{F679E9D2-8A4D-4646-A166-F15C91266424}" type="pres">
      <dgm:prSet presAssocID="{70725D88-7268-4546-AD98-B7DB844AAEC8}" presName="dummy2a" presStyleCnt="0"/>
      <dgm:spPr/>
    </dgm:pt>
    <dgm:pt modelId="{8C4A63CD-1DA4-46BA-88DD-35E5EE28BECB}" type="pres">
      <dgm:prSet presAssocID="{70725D88-7268-4546-AD98-B7DB844AAEC8}" presName="dummy2b" presStyleCnt="0"/>
      <dgm:spPr/>
    </dgm:pt>
    <dgm:pt modelId="{E9DE73CE-6BF9-40A4-AB3E-CC7AC082D69E}" type="pres">
      <dgm:prSet presAssocID="{70725D88-7268-4546-AD98-B7DB844AAEC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671EFD-1726-4AA4-AE7A-9CED957D244A}" type="pres">
      <dgm:prSet presAssocID="{70725D88-7268-4546-AD98-B7DB844AAEC8}" presName="wedge3" presStyleLbl="node1" presStyleIdx="2" presStyleCnt="3"/>
      <dgm:spPr/>
      <dgm:t>
        <a:bodyPr/>
        <a:lstStyle/>
        <a:p>
          <a:endParaRPr lang="id-ID"/>
        </a:p>
      </dgm:t>
    </dgm:pt>
    <dgm:pt modelId="{2E667737-1948-408C-890F-DE06F1F93656}" type="pres">
      <dgm:prSet presAssocID="{70725D88-7268-4546-AD98-B7DB844AAEC8}" presName="dummy3a" presStyleCnt="0"/>
      <dgm:spPr/>
    </dgm:pt>
    <dgm:pt modelId="{8D786E7D-52B7-4675-B4FE-C424B28F379D}" type="pres">
      <dgm:prSet presAssocID="{70725D88-7268-4546-AD98-B7DB844AAEC8}" presName="dummy3b" presStyleCnt="0"/>
      <dgm:spPr/>
    </dgm:pt>
    <dgm:pt modelId="{4F623F16-00DB-4A1B-B6A8-07CA5E8D7639}" type="pres">
      <dgm:prSet presAssocID="{70725D88-7268-4546-AD98-B7DB844AAEC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1699C3A-0F40-45C8-8802-14475DF0B9FF}" type="pres">
      <dgm:prSet presAssocID="{8908EC8C-8D62-4A91-BB77-261E7BFDCC3A}" presName="arrowWedge1" presStyleLbl="fgSibTrans2D1" presStyleIdx="0" presStyleCnt="3"/>
      <dgm:spPr/>
    </dgm:pt>
    <dgm:pt modelId="{4C19C864-5523-46F9-870B-C7341BC4D764}" type="pres">
      <dgm:prSet presAssocID="{A1F3B3BE-DD98-4FA6-A37E-D90CCB27727F}" presName="arrowWedge2" presStyleLbl="fgSibTrans2D1" presStyleIdx="1" presStyleCnt="3"/>
      <dgm:spPr/>
    </dgm:pt>
    <dgm:pt modelId="{31885FE6-14C2-48D6-9908-E714E47FC9B4}" type="pres">
      <dgm:prSet presAssocID="{3CCAA084-FECB-4A35-BF67-78FBC1B737E8}" presName="arrowWedge3" presStyleLbl="fgSibTrans2D1" presStyleIdx="2" presStyleCnt="3"/>
      <dgm:spPr/>
    </dgm:pt>
  </dgm:ptLst>
  <dgm:cxnLst>
    <dgm:cxn modelId="{F03C7165-798F-43B1-A7C2-695B041B0797}" type="presOf" srcId="{05A8E881-7FB3-4B07-957E-58C614228FB8}" destId="{E9DE73CE-6BF9-40A4-AB3E-CC7AC082D69E}" srcOrd="1" destOrd="0" presId="urn:microsoft.com/office/officeart/2005/8/layout/cycle8"/>
    <dgm:cxn modelId="{75C050A3-92E2-4367-B9D6-9CF1EE07A860}" srcId="{70725D88-7268-4546-AD98-B7DB844AAEC8}" destId="{05A8E881-7FB3-4B07-957E-58C614228FB8}" srcOrd="1" destOrd="0" parTransId="{3B42C925-7C89-4D88-92EF-159A87EC2426}" sibTransId="{A1F3B3BE-DD98-4FA6-A37E-D90CCB27727F}"/>
    <dgm:cxn modelId="{75C40D8F-36E4-4737-AEC7-66120AB15F0C}" type="presOf" srcId="{05A8E881-7FB3-4B07-957E-58C614228FB8}" destId="{9065A3F0-49AC-4CE3-9B64-2724910383E7}" srcOrd="0" destOrd="0" presId="urn:microsoft.com/office/officeart/2005/8/layout/cycle8"/>
    <dgm:cxn modelId="{CCFCA6C0-4A15-4D4D-8D11-53E6CCB0B7AF}" type="presOf" srcId="{1C857C5C-E4C8-4633-AF66-DE890940A156}" destId="{4F623F16-00DB-4A1B-B6A8-07CA5E8D7639}" srcOrd="1" destOrd="0" presId="urn:microsoft.com/office/officeart/2005/8/layout/cycle8"/>
    <dgm:cxn modelId="{00475A06-8C41-464F-B882-CD99BED68FFE}" type="presOf" srcId="{C54ABDFA-E44E-4351-855A-E6C77B57A874}" destId="{0C149861-A53E-4180-AB54-FBF144D631DE}" srcOrd="1" destOrd="0" presId="urn:microsoft.com/office/officeart/2005/8/layout/cycle8"/>
    <dgm:cxn modelId="{1F626CE4-B410-455C-9256-7B7DE8CCE35D}" srcId="{70725D88-7268-4546-AD98-B7DB844AAEC8}" destId="{1C857C5C-E4C8-4633-AF66-DE890940A156}" srcOrd="2" destOrd="0" parTransId="{17C8418D-B1BB-494C-865D-04BC51D3C882}" sibTransId="{3CCAA084-FECB-4A35-BF67-78FBC1B737E8}"/>
    <dgm:cxn modelId="{A53E09AF-6FEE-4624-9FCC-916158866082}" type="presOf" srcId="{70725D88-7268-4546-AD98-B7DB844AAEC8}" destId="{D0F61223-91BF-47AB-A7D6-AD31DB7EB36D}" srcOrd="0" destOrd="0" presId="urn:microsoft.com/office/officeart/2005/8/layout/cycle8"/>
    <dgm:cxn modelId="{04E22CC7-DF15-449F-B057-E347223D07A1}" type="presOf" srcId="{1C857C5C-E4C8-4633-AF66-DE890940A156}" destId="{03671EFD-1726-4AA4-AE7A-9CED957D244A}" srcOrd="0" destOrd="0" presId="urn:microsoft.com/office/officeart/2005/8/layout/cycle8"/>
    <dgm:cxn modelId="{198672E7-F60D-42C8-BBB0-58D0BCDD2669}" srcId="{70725D88-7268-4546-AD98-B7DB844AAEC8}" destId="{C54ABDFA-E44E-4351-855A-E6C77B57A874}" srcOrd="0" destOrd="0" parTransId="{66205C8A-7D09-4886-9084-0AB711FBC791}" sibTransId="{8908EC8C-8D62-4A91-BB77-261E7BFDCC3A}"/>
    <dgm:cxn modelId="{0672DF77-03E9-4027-A2CC-C87BC5A5BAA4}" type="presOf" srcId="{C54ABDFA-E44E-4351-855A-E6C77B57A874}" destId="{545B8DAB-B743-4374-9FCB-B6EE8169B62C}" srcOrd="0" destOrd="0" presId="urn:microsoft.com/office/officeart/2005/8/layout/cycle8"/>
    <dgm:cxn modelId="{B9F4B85A-BAB6-4D9A-98CB-F1B8372B5CE1}" type="presParOf" srcId="{D0F61223-91BF-47AB-A7D6-AD31DB7EB36D}" destId="{545B8DAB-B743-4374-9FCB-B6EE8169B62C}" srcOrd="0" destOrd="0" presId="urn:microsoft.com/office/officeart/2005/8/layout/cycle8"/>
    <dgm:cxn modelId="{022357D0-00B9-4EE3-82B1-09A7C333D973}" type="presParOf" srcId="{D0F61223-91BF-47AB-A7D6-AD31DB7EB36D}" destId="{FB1CBC96-79DA-41C0-A04C-7DCBFE00A096}" srcOrd="1" destOrd="0" presId="urn:microsoft.com/office/officeart/2005/8/layout/cycle8"/>
    <dgm:cxn modelId="{472048E1-6A62-483C-8836-2730EDAD27DB}" type="presParOf" srcId="{D0F61223-91BF-47AB-A7D6-AD31DB7EB36D}" destId="{01A02B00-9518-4937-8614-21A5E31E6E70}" srcOrd="2" destOrd="0" presId="urn:microsoft.com/office/officeart/2005/8/layout/cycle8"/>
    <dgm:cxn modelId="{FA561100-E6DF-41FC-B5E3-FEDC49A5C9A9}" type="presParOf" srcId="{D0F61223-91BF-47AB-A7D6-AD31DB7EB36D}" destId="{0C149861-A53E-4180-AB54-FBF144D631DE}" srcOrd="3" destOrd="0" presId="urn:microsoft.com/office/officeart/2005/8/layout/cycle8"/>
    <dgm:cxn modelId="{2023A2BA-DF54-4E48-BCE5-D2E98746487A}" type="presParOf" srcId="{D0F61223-91BF-47AB-A7D6-AD31DB7EB36D}" destId="{9065A3F0-49AC-4CE3-9B64-2724910383E7}" srcOrd="4" destOrd="0" presId="urn:microsoft.com/office/officeart/2005/8/layout/cycle8"/>
    <dgm:cxn modelId="{BCFD94CF-7E8A-492E-A578-6C1B4ABC0AB2}" type="presParOf" srcId="{D0F61223-91BF-47AB-A7D6-AD31DB7EB36D}" destId="{F679E9D2-8A4D-4646-A166-F15C91266424}" srcOrd="5" destOrd="0" presId="urn:microsoft.com/office/officeart/2005/8/layout/cycle8"/>
    <dgm:cxn modelId="{6CEF2A97-CA63-4D9A-9355-5CD4CE02EFE8}" type="presParOf" srcId="{D0F61223-91BF-47AB-A7D6-AD31DB7EB36D}" destId="{8C4A63CD-1DA4-46BA-88DD-35E5EE28BECB}" srcOrd="6" destOrd="0" presId="urn:microsoft.com/office/officeart/2005/8/layout/cycle8"/>
    <dgm:cxn modelId="{19B6E9CA-1D55-46FD-9A1E-DA9514C29731}" type="presParOf" srcId="{D0F61223-91BF-47AB-A7D6-AD31DB7EB36D}" destId="{E9DE73CE-6BF9-40A4-AB3E-CC7AC082D69E}" srcOrd="7" destOrd="0" presId="urn:microsoft.com/office/officeart/2005/8/layout/cycle8"/>
    <dgm:cxn modelId="{52381036-3205-48E7-8A32-E998CE3FF443}" type="presParOf" srcId="{D0F61223-91BF-47AB-A7D6-AD31DB7EB36D}" destId="{03671EFD-1726-4AA4-AE7A-9CED957D244A}" srcOrd="8" destOrd="0" presId="urn:microsoft.com/office/officeart/2005/8/layout/cycle8"/>
    <dgm:cxn modelId="{08FE9BA2-64AF-4D3A-B2AD-05E17EEF34D3}" type="presParOf" srcId="{D0F61223-91BF-47AB-A7D6-AD31DB7EB36D}" destId="{2E667737-1948-408C-890F-DE06F1F93656}" srcOrd="9" destOrd="0" presId="urn:microsoft.com/office/officeart/2005/8/layout/cycle8"/>
    <dgm:cxn modelId="{DA6F6F16-2C59-4264-B9F2-9DE660FFE694}" type="presParOf" srcId="{D0F61223-91BF-47AB-A7D6-AD31DB7EB36D}" destId="{8D786E7D-52B7-4675-B4FE-C424B28F379D}" srcOrd="10" destOrd="0" presId="urn:microsoft.com/office/officeart/2005/8/layout/cycle8"/>
    <dgm:cxn modelId="{B80FD209-4859-48D5-A995-3B92E9581644}" type="presParOf" srcId="{D0F61223-91BF-47AB-A7D6-AD31DB7EB36D}" destId="{4F623F16-00DB-4A1B-B6A8-07CA5E8D7639}" srcOrd="11" destOrd="0" presId="urn:microsoft.com/office/officeart/2005/8/layout/cycle8"/>
    <dgm:cxn modelId="{0C6A7AEE-E7F8-4EF9-A8EB-CA144D040FF3}" type="presParOf" srcId="{D0F61223-91BF-47AB-A7D6-AD31DB7EB36D}" destId="{11699C3A-0F40-45C8-8802-14475DF0B9FF}" srcOrd="12" destOrd="0" presId="urn:microsoft.com/office/officeart/2005/8/layout/cycle8"/>
    <dgm:cxn modelId="{95411682-182F-438C-A925-C5A11BE68414}" type="presParOf" srcId="{D0F61223-91BF-47AB-A7D6-AD31DB7EB36D}" destId="{4C19C864-5523-46F9-870B-C7341BC4D764}" srcOrd="13" destOrd="0" presId="urn:microsoft.com/office/officeart/2005/8/layout/cycle8"/>
    <dgm:cxn modelId="{23C63F30-738B-4024-9F23-BCB3F3D1098D}" type="presParOf" srcId="{D0F61223-91BF-47AB-A7D6-AD31DB7EB36D}" destId="{31885FE6-14C2-48D6-9908-E714E47FC9B4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B8DAB-B743-4374-9FCB-B6EE8169B62C}">
      <dsp:nvSpPr>
        <dsp:cNvPr id="0" name=""/>
        <dsp:cNvSpPr/>
      </dsp:nvSpPr>
      <dsp:spPr>
        <a:xfrm>
          <a:off x="1088479" y="208025"/>
          <a:ext cx="2688336" cy="268833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/>
            <a:t>IKU</a:t>
          </a:r>
        </a:p>
      </dsp:txBody>
      <dsp:txXfrm>
        <a:off x="2505297" y="777697"/>
        <a:ext cx="960120" cy="800100"/>
      </dsp:txXfrm>
    </dsp:sp>
    <dsp:sp modelId="{9065A3F0-49AC-4CE3-9B64-2724910383E7}">
      <dsp:nvSpPr>
        <dsp:cNvPr id="0" name=""/>
        <dsp:cNvSpPr/>
      </dsp:nvSpPr>
      <dsp:spPr>
        <a:xfrm>
          <a:off x="1033113" y="304037"/>
          <a:ext cx="2688336" cy="268833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/>
            <a:t>IKL</a:t>
          </a:r>
        </a:p>
      </dsp:txBody>
      <dsp:txXfrm>
        <a:off x="1673193" y="2048256"/>
        <a:ext cx="1440180" cy="704088"/>
      </dsp:txXfrm>
    </dsp:sp>
    <dsp:sp modelId="{03671EFD-1726-4AA4-AE7A-9CED957D244A}">
      <dsp:nvSpPr>
        <dsp:cNvPr id="0" name=""/>
        <dsp:cNvSpPr/>
      </dsp:nvSpPr>
      <dsp:spPr>
        <a:xfrm>
          <a:off x="977746" y="208025"/>
          <a:ext cx="2688336" cy="268833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4200" kern="1200" dirty="0"/>
            <a:t>IKA</a:t>
          </a:r>
        </a:p>
      </dsp:txBody>
      <dsp:txXfrm>
        <a:off x="1289145" y="777697"/>
        <a:ext cx="960120" cy="800100"/>
      </dsp:txXfrm>
    </dsp:sp>
    <dsp:sp modelId="{11699C3A-0F40-45C8-8802-14475DF0B9FF}">
      <dsp:nvSpPr>
        <dsp:cNvPr id="0" name=""/>
        <dsp:cNvSpPr/>
      </dsp:nvSpPr>
      <dsp:spPr>
        <a:xfrm>
          <a:off x="922281" y="41605"/>
          <a:ext cx="3021177" cy="302117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19C864-5523-46F9-870B-C7341BC4D764}">
      <dsp:nvSpPr>
        <dsp:cNvPr id="0" name=""/>
        <dsp:cNvSpPr/>
      </dsp:nvSpPr>
      <dsp:spPr>
        <a:xfrm>
          <a:off x="866692" y="137447"/>
          <a:ext cx="3021177" cy="302117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1885FE6-14C2-48D6-9908-E714E47FC9B4}">
      <dsp:nvSpPr>
        <dsp:cNvPr id="0" name=""/>
        <dsp:cNvSpPr/>
      </dsp:nvSpPr>
      <dsp:spPr>
        <a:xfrm>
          <a:off x="811103" y="41605"/>
          <a:ext cx="3021177" cy="302117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806" cy="5616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659" y="0"/>
            <a:ext cx="3077806" cy="5616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6981A-7D02-43F6-AFA5-AD644B082060}" type="datetimeFigureOut">
              <a:rPr lang="id-ID" smtClean="0"/>
              <a:t>13/06/2023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655660"/>
            <a:ext cx="3077806" cy="559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659" y="10655660"/>
            <a:ext cx="3077806" cy="5591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EDD28-253C-43CA-8BAD-41A6DA0EFD4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464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63461"/>
          </a:xfrm>
          <a:prstGeom prst="rect">
            <a:avLst/>
          </a:prstGeom>
        </p:spPr>
        <p:txBody>
          <a:bodyPr vert="horz" lIns="104681" tIns="52340" rIns="104681" bIns="52340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503" y="0"/>
            <a:ext cx="3077739" cy="563461"/>
          </a:xfrm>
          <a:prstGeom prst="rect">
            <a:avLst/>
          </a:prstGeom>
        </p:spPr>
        <p:txBody>
          <a:bodyPr vert="horz" lIns="104681" tIns="52340" rIns="104681" bIns="52340" rtlCol="0"/>
          <a:lstStyle>
            <a:lvl1pPr algn="r">
              <a:defRPr sz="1400"/>
            </a:lvl1pPr>
          </a:lstStyle>
          <a:p>
            <a:fld id="{EE4ACBE1-3571-4844-A739-91B810C8E0F7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5738" y="1401763"/>
            <a:ext cx="6731000" cy="3786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681" tIns="52340" rIns="104681" bIns="523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5398316"/>
            <a:ext cx="5681980" cy="4416801"/>
          </a:xfrm>
          <a:prstGeom prst="rect">
            <a:avLst/>
          </a:prstGeom>
        </p:spPr>
        <p:txBody>
          <a:bodyPr vert="horz" lIns="104681" tIns="52340" rIns="104681" bIns="523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653817"/>
            <a:ext cx="3077739" cy="563459"/>
          </a:xfrm>
          <a:prstGeom prst="rect">
            <a:avLst/>
          </a:prstGeom>
        </p:spPr>
        <p:txBody>
          <a:bodyPr vert="horz" lIns="104681" tIns="52340" rIns="104681" bIns="52340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503" y="10653817"/>
            <a:ext cx="3077739" cy="563459"/>
          </a:xfrm>
          <a:prstGeom prst="rect">
            <a:avLst/>
          </a:prstGeom>
        </p:spPr>
        <p:txBody>
          <a:bodyPr vert="horz" lIns="104681" tIns="52340" rIns="104681" bIns="52340" rtlCol="0" anchor="b"/>
          <a:lstStyle>
            <a:lvl1pPr algn="r">
              <a:defRPr sz="1400"/>
            </a:lvl1pPr>
          </a:lstStyle>
          <a:p>
            <a:fld id="{E123DD58-9817-4A12-97F5-88A7E22AB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3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ARBORETUM :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tempat</a:t>
            </a:r>
            <a:r>
              <a:rPr lang="en-US" b="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berbagai</a:t>
            </a:r>
            <a:r>
              <a:rPr lang="en-US" b="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pohon</a:t>
            </a:r>
            <a:r>
              <a:rPr lang="en-US" b="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ditanam</a:t>
            </a:r>
            <a:r>
              <a:rPr lang="en-US" b="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dan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dikembangbiakkan</a:t>
            </a:r>
            <a:r>
              <a:rPr lang="en-US" b="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untuk</a:t>
            </a:r>
            <a:r>
              <a:rPr lang="en-US" b="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tujuan</a:t>
            </a:r>
            <a:r>
              <a:rPr lang="en-US" b="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penelitian</a:t>
            </a:r>
            <a:r>
              <a:rPr lang="en-US" b="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atau</a:t>
            </a:r>
            <a:r>
              <a:rPr lang="en-US" b="0" i="0" dirty="0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Century" panose="02040604050505020304" pitchFamily="18" charset="0"/>
              </a:rPr>
              <a:t>pendidikan</a:t>
            </a:r>
            <a:endParaRPr lang="en-US" dirty="0">
              <a:latin typeface="Century" panose="020406040505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23DD58-9817-4A12-97F5-88A7E22AB0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54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B02557A-7053-4340-A874-8AB926A8EDA1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14093"/>
      </p:ext>
    </p:extLst>
  </p:cSld>
  <p:clrMapOvr>
    <a:masterClrMapping/>
  </p:clrMapOvr>
  <p:hf sldNum="0" hdr="0" ftr="0" dt="0"/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327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8636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2B156B-59AE-415F-B24B-8756D48BB977}" type="slidenum">
              <a:rPr lang="id-ID" smtClean="0"/>
              <a:t>‹#›</a:t>
            </a:fld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406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B02557A-7053-4340-A874-8AB926A8EDA1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831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70291"/>
      </p:ext>
    </p:extLst>
  </p:cSld>
  <p:clrMapOvr>
    <a:masterClrMapping/>
  </p:clrMapOvr>
  <p:hf sldNum="0" hdr="0" ftr="0" dt="0"/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46282"/>
      </p:ext>
    </p:extLst>
  </p:cSld>
  <p:clrMapOvr>
    <a:masterClrMapping/>
  </p:clrMapOvr>
  <p:hf sldNum="0" hdr="0" ftr="0" dt="0"/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8072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F9944-A4F6-4C59-AEBD-678D6480B8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7938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55326562"/>
      </p:ext>
    </p:extLst>
  </p:cSld>
  <p:clrMapOvr>
    <a:masterClrMapping/>
  </p:clrMapOvr>
  <p:hf sldNum="0" hdr="0" ftr="0" dt="0"/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B02557A-7053-4340-A874-8AB926A8EDA1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4432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58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75584"/>
            <a:ext cx="9068586" cy="321417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d-ID" sz="3800" b="1" dirty="0"/>
              <a:t>EKSPOSE</a:t>
            </a:r>
            <a:br>
              <a:rPr lang="id-ID" sz="3800" b="1" dirty="0"/>
            </a:br>
            <a:r>
              <a:rPr lang="id-ID" sz="3800" b="1" dirty="0"/>
              <a:t>Indeks Kualitas lingkungan hidup</a:t>
            </a:r>
            <a:br>
              <a:rPr lang="id-ID" sz="3800" b="1" dirty="0"/>
            </a:br>
            <a:r>
              <a:rPr lang="id-ID" sz="3800" b="1" dirty="0"/>
              <a:t>(IKLH) - sementara</a:t>
            </a:r>
            <a:br>
              <a:rPr lang="id-ID" sz="3800" b="1" dirty="0"/>
            </a:br>
            <a:r>
              <a:rPr lang="id-ID" sz="3800" b="1" dirty="0"/>
              <a:t>KOTA MAGELANG</a:t>
            </a:r>
            <a:r>
              <a:rPr lang="en-US" sz="3800" b="1" dirty="0"/>
              <a:t/>
            </a:r>
            <a:br>
              <a:rPr lang="en-US" sz="3800" b="1" dirty="0"/>
            </a:br>
            <a:r>
              <a:rPr lang="en-US" sz="3800" b="1" dirty="0" err="1"/>
              <a:t>Tahun</a:t>
            </a:r>
            <a:r>
              <a:rPr lang="en-US" sz="3800" b="1" dirty="0"/>
              <a:t> 202</a:t>
            </a:r>
            <a:r>
              <a:rPr lang="id-ID" sz="3800" b="1" dirty="0"/>
              <a:t>3</a:t>
            </a:r>
          </a:p>
        </p:txBody>
      </p:sp>
      <p:pic>
        <p:nvPicPr>
          <p:cNvPr id="1026" name="Picture 2" descr="Berkas:Logo kota magelang.png - Wikipedia bahasa Indonesia, ensiklopedia  beb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888" y="470961"/>
            <a:ext cx="113196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41821" y="5554774"/>
            <a:ext cx="4884821" cy="697831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8807" y="5719397"/>
            <a:ext cx="9070848" cy="457201"/>
          </a:xfrm>
        </p:spPr>
        <p:txBody>
          <a:bodyPr/>
          <a:lstStyle/>
          <a:p>
            <a:r>
              <a:rPr lang="id-ID" b="1" dirty="0"/>
              <a:t>Dinas Lingkungan Hidup Kota Magelang</a:t>
            </a:r>
          </a:p>
        </p:txBody>
      </p:sp>
    </p:spTree>
    <p:extLst>
      <p:ext uri="{BB962C8B-B14F-4D97-AF65-F5344CB8AC3E}">
        <p14:creationId xmlns:p14="http://schemas.microsoft.com/office/powerpoint/2010/main" val="148288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74182" y="3555538"/>
            <a:ext cx="3703286" cy="269286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Nilai Indeks Kualitas Udara</a:t>
            </a:r>
            <a:r>
              <a:rPr lang="id-ID" sz="1800" b="1" dirty="0"/>
              <a:t> (IKU) </a:t>
            </a:r>
            <a:r>
              <a:rPr lang="id-ID" sz="1800" b="1" dirty="0" smtClean="0"/>
              <a:t>Tahun 2023 </a:t>
            </a:r>
            <a:r>
              <a:rPr lang="id-ID" sz="1800" b="1" dirty="0" smtClean="0"/>
              <a:t>belum </a:t>
            </a:r>
            <a:r>
              <a:rPr lang="id-ID" sz="1800" b="1" dirty="0"/>
              <a:t>dapat dilakukan perhitungan karena</a:t>
            </a:r>
            <a:r>
              <a:rPr lang="en-US" sz="1800" b="1" dirty="0"/>
              <a:t> </a:t>
            </a:r>
            <a:r>
              <a:rPr lang="en-US" sz="1800" b="1" dirty="0" err="1"/>
              <a:t>alat</a:t>
            </a:r>
            <a:r>
              <a:rPr lang="en-US" sz="1800" b="1" dirty="0"/>
              <a:t> </a:t>
            </a:r>
            <a:r>
              <a:rPr lang="en-US" sz="1800" b="1" i="1" dirty="0"/>
              <a:t>passive sampler</a:t>
            </a:r>
            <a:r>
              <a:rPr lang="id-ID" sz="1800" b="1" i="1" dirty="0"/>
              <a:t> </a:t>
            </a:r>
            <a:r>
              <a:rPr lang="en-US" sz="1800" b="1" dirty="0" err="1"/>
              <a:t>dari</a:t>
            </a:r>
            <a:r>
              <a:rPr lang="en-US" sz="1800" b="1" dirty="0"/>
              <a:t> KLHK </a:t>
            </a:r>
            <a:r>
              <a:rPr lang="en-US" sz="1800" b="1" dirty="0" err="1"/>
              <a:t>masih</a:t>
            </a:r>
            <a:r>
              <a:rPr lang="en-US" sz="1800" b="1" dirty="0"/>
              <a:t> </a:t>
            </a:r>
            <a:r>
              <a:rPr lang="en-US" sz="1800" b="1" dirty="0" err="1"/>
              <a:t>dalam</a:t>
            </a:r>
            <a:r>
              <a:rPr lang="en-US" sz="1800" b="1" dirty="0"/>
              <a:t> </a:t>
            </a:r>
            <a:r>
              <a:rPr lang="en-US" sz="1800" b="1" dirty="0" err="1"/>
              <a:t>tahap</a:t>
            </a:r>
            <a:r>
              <a:rPr lang="en-US" sz="1800" b="1" dirty="0"/>
              <a:t> </a:t>
            </a:r>
            <a:r>
              <a:rPr lang="en-US" sz="1800" b="1" dirty="0" err="1"/>
              <a:t>pengiriman</a:t>
            </a:r>
            <a:r>
              <a:rPr lang="en-US" sz="1800" b="1" dirty="0"/>
              <a:t>, </a:t>
            </a:r>
            <a:r>
              <a:rPr lang="en-US" sz="1800" b="1" dirty="0" err="1"/>
              <a:t>sehingga</a:t>
            </a:r>
            <a:r>
              <a:rPr lang="en-US" sz="1800" b="1" dirty="0"/>
              <a:t> kami </a:t>
            </a:r>
            <a:r>
              <a:rPr lang="id-ID" sz="1800" b="1" dirty="0"/>
              <a:t>belum </a:t>
            </a:r>
            <a:r>
              <a:rPr lang="en-US" sz="1800" b="1" dirty="0" err="1"/>
              <a:t>dapat</a:t>
            </a:r>
            <a:r>
              <a:rPr lang="en-US" sz="1800" b="1" dirty="0"/>
              <a:t> </a:t>
            </a:r>
            <a:r>
              <a:rPr lang="id-ID" sz="1800" b="1" dirty="0"/>
              <a:t>melakukan </a:t>
            </a:r>
            <a:r>
              <a:rPr lang="en-US" sz="1800" b="1" dirty="0" err="1"/>
              <a:t>pengambilan</a:t>
            </a:r>
            <a:r>
              <a:rPr lang="en-US" sz="1800" b="1" dirty="0"/>
              <a:t> </a:t>
            </a:r>
            <a:r>
              <a:rPr lang="en-US" sz="1800" b="1" dirty="0" err="1"/>
              <a:t>sampel</a:t>
            </a:r>
            <a:r>
              <a:rPr lang="en-US" sz="1800" b="1" dirty="0"/>
              <a:t> </a:t>
            </a:r>
            <a:r>
              <a:rPr lang="en-US" sz="1800" b="1" dirty="0" err="1"/>
              <a:t>udara</a:t>
            </a:r>
            <a:r>
              <a:rPr lang="id-ID" sz="1800" b="1" dirty="0"/>
              <a:t>.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9482345" y="528220"/>
            <a:ext cx="2118025" cy="591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b="1" dirty="0"/>
              <a:t>TARGET</a:t>
            </a:r>
          </a:p>
          <a:p>
            <a:pPr marL="0" indent="0" algn="ctr">
              <a:buNone/>
            </a:pPr>
            <a:r>
              <a:rPr lang="id-ID" b="1" dirty="0"/>
              <a:t>Tahun 2022</a:t>
            </a:r>
          </a:p>
        </p:txBody>
      </p:sp>
      <p:sp>
        <p:nvSpPr>
          <p:cNvPr id="7" name="Oval 6"/>
          <p:cNvSpPr/>
          <p:nvPr/>
        </p:nvSpPr>
        <p:spPr>
          <a:xfrm>
            <a:off x="9556123" y="1379224"/>
            <a:ext cx="1970468" cy="109470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>
                <a:solidFill>
                  <a:schemeClr val="bg1"/>
                </a:solidFill>
              </a:rPr>
              <a:t>88,25</a:t>
            </a:r>
            <a:endParaRPr lang="id-ID" sz="32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205246" y="2557630"/>
            <a:ext cx="2672222" cy="78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buClrTx/>
              <a:buFontTx/>
            </a:pPr>
            <a:r>
              <a:rPr lang="id-ID" sz="1800" b="1" dirty="0"/>
              <a:t>Target IKU </a:t>
            </a:r>
            <a:br>
              <a:rPr lang="id-ID" sz="1800" b="1" dirty="0"/>
            </a:br>
            <a:r>
              <a:rPr lang="id-ID" sz="1800" b="1" dirty="0"/>
              <a:t>Kota Magelang</a:t>
            </a:r>
          </a:p>
        </p:txBody>
      </p:sp>
      <p:sp>
        <p:nvSpPr>
          <p:cNvPr id="11" name="Down Arrow 10"/>
          <p:cNvSpPr/>
          <p:nvPr/>
        </p:nvSpPr>
        <p:spPr>
          <a:xfrm rot="2768146">
            <a:off x="8272424" y="1962349"/>
            <a:ext cx="586425" cy="3507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9" name="Chart 8">
            <a:extLst>
              <a:ext uri="{FF2B5EF4-FFF2-40B4-BE49-F238E27FC236}">
                <a16:creationId xmlns="" xmlns:a16="http://schemas.microsoft.com/office/drawing/2014/main" id="{00000000-0008-0000-09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590541"/>
              </p:ext>
            </p:extLst>
          </p:nvPr>
        </p:nvGraphicFramePr>
        <p:xfrm>
          <a:off x="610702" y="621650"/>
          <a:ext cx="6750488" cy="540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800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547" y="522278"/>
            <a:ext cx="10058400" cy="764503"/>
          </a:xfrm>
        </p:spPr>
        <p:txBody>
          <a:bodyPr>
            <a:normAutofit/>
          </a:bodyPr>
          <a:lstStyle/>
          <a:p>
            <a:r>
              <a:rPr lang="id-ID" sz="4000" b="1" dirty="0"/>
              <a:t>Indeks Kualitas Lahan (IKL)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227" y="1447060"/>
            <a:ext cx="5052300" cy="482139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id-ID" b="1" dirty="0"/>
              <a:t>Indeks Kualitas Lahan</a:t>
            </a:r>
            <a:r>
              <a:rPr lang="en-US" b="1" dirty="0"/>
              <a:t> </a:t>
            </a:r>
            <a:r>
              <a:rPr lang="en-US" dirty="0"/>
              <a:t>di Kota </a:t>
            </a:r>
            <a:r>
              <a:rPr lang="en-US" dirty="0" err="1"/>
              <a:t>Magelang</a:t>
            </a:r>
            <a:r>
              <a:rPr lang="en-US" dirty="0"/>
              <a:t> di</a:t>
            </a:r>
            <a:r>
              <a:rPr lang="id-ID" dirty="0"/>
              <a:t>hitung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penjumlahan</a:t>
            </a:r>
            <a:r>
              <a:rPr lang="en-US" dirty="0"/>
              <a:t> data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b="1" dirty="0" err="1"/>
              <a:t>tutupan</a:t>
            </a:r>
            <a:r>
              <a:rPr lang="en-US" b="1" dirty="0"/>
              <a:t> </a:t>
            </a:r>
            <a:r>
              <a:rPr lang="en-US" b="1" dirty="0" err="1"/>
              <a:t>hutan</a:t>
            </a:r>
            <a:r>
              <a:rPr lang="id-ID" b="1" dirty="0"/>
              <a:t> (TH)</a:t>
            </a:r>
            <a:r>
              <a:rPr lang="id-ID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luas</a:t>
            </a:r>
            <a:r>
              <a:rPr lang="en-US" dirty="0"/>
              <a:t> </a:t>
            </a:r>
            <a:r>
              <a:rPr lang="en-US" b="1" dirty="0" err="1"/>
              <a:t>tutupan</a:t>
            </a:r>
            <a:r>
              <a:rPr lang="en-US" b="1" dirty="0"/>
              <a:t> </a:t>
            </a:r>
            <a:r>
              <a:rPr lang="en-US" b="1" dirty="0" err="1"/>
              <a:t>vegetasi</a:t>
            </a:r>
            <a:r>
              <a:rPr lang="en-US" b="1" dirty="0"/>
              <a:t> non </a:t>
            </a:r>
            <a:r>
              <a:rPr lang="en-US" b="1" dirty="0" err="1"/>
              <a:t>hutan</a:t>
            </a:r>
            <a:r>
              <a:rPr lang="id-ID" b="1" dirty="0"/>
              <a:t> (TnH)</a:t>
            </a:r>
            <a:r>
              <a:rPr lang="en-US" dirty="0"/>
              <a:t>.</a:t>
            </a:r>
            <a:endParaRPr lang="id-ID" dirty="0"/>
          </a:p>
          <a:p>
            <a:pPr marL="0" indent="0" algn="just">
              <a:buNone/>
            </a:pPr>
            <a:endParaRPr lang="id-ID" dirty="0"/>
          </a:p>
          <a:p>
            <a:pPr algn="just"/>
            <a:r>
              <a:rPr lang="en-US" dirty="0" err="1"/>
              <a:t>Tutupan</a:t>
            </a:r>
            <a:r>
              <a:rPr lang="en-US" dirty="0"/>
              <a:t> </a:t>
            </a:r>
            <a:r>
              <a:rPr lang="en-US" dirty="0" err="1"/>
              <a:t>vegetasi</a:t>
            </a:r>
            <a:r>
              <a:rPr lang="en-US" dirty="0"/>
              <a:t> non </a:t>
            </a:r>
            <a:r>
              <a:rPr lang="en-US" dirty="0" err="1"/>
              <a:t>hutan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id-ID" dirty="0"/>
              <a:t>:</a:t>
            </a:r>
          </a:p>
          <a:p>
            <a:pPr marL="342900" indent="-342900" algn="just">
              <a:buAutoNum type="arabicPeriod"/>
            </a:pPr>
            <a:r>
              <a:rPr lang="en-US" dirty="0" err="1"/>
              <a:t>Pertanian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kering</a:t>
            </a:r>
            <a:endParaRPr lang="id-ID" dirty="0"/>
          </a:p>
          <a:p>
            <a:pPr marL="342900" indent="-342900" algn="just">
              <a:buAutoNum type="arabicPeriod"/>
            </a:pPr>
            <a:r>
              <a:rPr lang="en-US" dirty="0" err="1"/>
              <a:t>Pertanian</a:t>
            </a:r>
            <a:r>
              <a:rPr lang="en-US" dirty="0"/>
              <a:t> </a:t>
            </a:r>
            <a:r>
              <a:rPr lang="en-US" dirty="0" err="1"/>
              <a:t>lahan</a:t>
            </a:r>
            <a:r>
              <a:rPr lang="en-US" dirty="0"/>
              <a:t> </a:t>
            </a:r>
            <a:r>
              <a:rPr lang="en-US" dirty="0" err="1"/>
              <a:t>kering</a:t>
            </a:r>
            <a:r>
              <a:rPr lang="en-US" dirty="0"/>
              <a:t> </a:t>
            </a:r>
            <a:r>
              <a:rPr lang="en-US" dirty="0" err="1"/>
              <a:t>campur</a:t>
            </a:r>
            <a:r>
              <a:rPr lang="en-US" dirty="0"/>
              <a:t> </a:t>
            </a:r>
            <a:r>
              <a:rPr lang="en-US" dirty="0" err="1"/>
              <a:t>semak</a:t>
            </a:r>
            <a:r>
              <a:rPr lang="en-US" dirty="0"/>
              <a:t> / </a:t>
            </a:r>
            <a:r>
              <a:rPr lang="en-US" dirty="0" err="1"/>
              <a:t>kebun</a:t>
            </a:r>
            <a:r>
              <a:rPr lang="en-US" dirty="0"/>
              <a:t> </a:t>
            </a:r>
            <a:r>
              <a:rPr lang="en-US" dirty="0" err="1"/>
              <a:t>campur</a:t>
            </a:r>
            <a:endParaRPr lang="id-ID" dirty="0"/>
          </a:p>
          <a:p>
            <a:pPr marL="342900" indent="-342900" algn="just">
              <a:buAutoNum type="arabicPeriod"/>
            </a:pPr>
            <a:r>
              <a:rPr lang="en-US" dirty="0"/>
              <a:t>Ruang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hijau</a:t>
            </a:r>
            <a:r>
              <a:rPr lang="id-ID" dirty="0"/>
              <a:t> (RTH)</a:t>
            </a:r>
          </a:p>
          <a:p>
            <a:pPr marL="0" indent="0" algn="just">
              <a:buNone/>
            </a:pPr>
            <a:endParaRPr lang="id-ID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75A45D46-DDD0-46FC-A734-622A9FFF99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4540" y="2396357"/>
            <a:ext cx="5182757" cy="1245477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60000"/>
              </a:lnSpc>
            </a:pPr>
            <a:r>
              <a:rPr lang="id-ID" b="1" dirty="0"/>
              <a:t>Keterangan :</a:t>
            </a:r>
          </a:p>
          <a:p>
            <a:pPr algn="l">
              <a:lnSpc>
                <a:spcPct val="160000"/>
              </a:lnSpc>
            </a:pPr>
            <a:r>
              <a:rPr lang="id-ID" b="1" dirty="0"/>
              <a:t>LTH	: Luas Tutupan hutan</a:t>
            </a:r>
          </a:p>
          <a:p>
            <a:pPr algn="l">
              <a:lnSpc>
                <a:spcPct val="160000"/>
              </a:lnSpc>
            </a:pPr>
            <a:r>
              <a:rPr lang="id-ID" b="1" dirty="0"/>
              <a:t>LTnH	: Luas Tutupan Vegetasi Non Hutan</a:t>
            </a:r>
          </a:p>
          <a:p>
            <a:pPr algn="l">
              <a:lnSpc>
                <a:spcPct val="160000"/>
              </a:lnSpc>
            </a:pP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5" t="53449" r="39536" b="41810"/>
          <a:stretch/>
        </p:blipFill>
        <p:spPr bwMode="auto">
          <a:xfrm>
            <a:off x="7031422" y="1545020"/>
            <a:ext cx="2967494" cy="6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7" t="73600" r="36631" b="17995"/>
          <a:stretch/>
        </p:blipFill>
        <p:spPr bwMode="auto">
          <a:xfrm>
            <a:off x="6556606" y="3752192"/>
            <a:ext cx="4037821" cy="82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973282" y="4811365"/>
            <a:ext cx="444705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Sumber : PERMENLHK Nomor 27 Tahun 2021 tentang IKLH</a:t>
            </a:r>
            <a:endParaRPr kumimoji="0" lang="id-ID" alt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9765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828B0D-EF3C-4B18-BBF3-8B02106E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915" y="428817"/>
            <a:ext cx="6078245" cy="514609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Perhitungan</a:t>
            </a:r>
            <a:r>
              <a:rPr lang="en-US" sz="2800" b="1" dirty="0"/>
              <a:t> </a:t>
            </a:r>
            <a:r>
              <a:rPr lang="en-US" sz="2800" b="1" dirty="0" err="1"/>
              <a:t>Indeks</a:t>
            </a:r>
            <a:r>
              <a:rPr lang="en-US" sz="2800" b="1" dirty="0"/>
              <a:t> </a:t>
            </a:r>
            <a:r>
              <a:rPr lang="en-US" sz="2800" b="1" dirty="0" err="1"/>
              <a:t>Kualitas</a:t>
            </a:r>
            <a:r>
              <a:rPr lang="en-US" sz="2800" b="1" dirty="0"/>
              <a:t> </a:t>
            </a:r>
            <a:r>
              <a:rPr lang="en-US" sz="2800" b="1" dirty="0" err="1"/>
              <a:t>Lahan</a:t>
            </a:r>
            <a:endParaRPr lang="en-US" sz="2800" b="1" dirty="0"/>
          </a:p>
        </p:txBody>
      </p:sp>
      <p:sp>
        <p:nvSpPr>
          <p:cNvPr id="4" name="Text Placeholder 4">
            <a:extLst>
              <a:ext uri="{FF2B5EF4-FFF2-40B4-BE49-F238E27FC236}">
                <a16:creationId xmlns="" xmlns:a16="http://schemas.microsoft.com/office/drawing/2014/main" id="{00306526-6D1A-4259-A8EA-2DFF98837DC1}"/>
              </a:ext>
            </a:extLst>
          </p:cNvPr>
          <p:cNvSpPr txBox="1">
            <a:spLocks/>
          </p:cNvSpPr>
          <p:nvPr/>
        </p:nvSpPr>
        <p:spPr>
          <a:xfrm>
            <a:off x="1855830" y="943426"/>
            <a:ext cx="2716169" cy="38218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Kriteria Tutupan Lahan</a:t>
            </a:r>
          </a:p>
          <a:p>
            <a:endParaRPr lang="id-ID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C1FC192-AF20-42D0-B1A3-F9AA547D855A}"/>
              </a:ext>
            </a:extLst>
          </p:cNvPr>
          <p:cNvSpPr/>
          <p:nvPr/>
        </p:nvSpPr>
        <p:spPr>
          <a:xfrm>
            <a:off x="194977" y="5622186"/>
            <a:ext cx="8176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/>
            <a:r>
              <a:rPr lang="en-US" sz="12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endParaRPr lang="id-ID" sz="12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*) Luas </a:t>
            </a:r>
            <a:r>
              <a:rPr lang="en-US" sz="12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Kebun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Raya </a:t>
            </a:r>
            <a:r>
              <a:rPr lang="en-US" sz="12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Gunung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Tidar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Citra </a:t>
            </a:r>
            <a:r>
              <a:rPr lang="en-US" sz="12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Satelit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Kementrian Lingkungan Hidup dan Kehutanan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2018</a:t>
            </a:r>
          </a:p>
          <a:p>
            <a:pPr marL="228600" algn="just"/>
            <a:r>
              <a:rPr lang="id-ID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**)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PERATURAN DAERAH KOTA MAGELANG NOMOR 2 TAHUN 2020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atas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Peraturan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pPr marL="228600" algn="just"/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Daerah Kota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Magelang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Nomor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2012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Rencana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Tata Ruang Kota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Magelang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2011-2031</a:t>
            </a:r>
            <a:endParaRPr lang="id-ID" sz="1200" i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D2CA8C77-708D-4858-90B8-B149292F2FA4}"/>
              </a:ext>
            </a:extLst>
          </p:cNvPr>
          <p:cNvSpPr txBox="1">
            <a:spLocks/>
          </p:cNvSpPr>
          <p:nvPr/>
        </p:nvSpPr>
        <p:spPr>
          <a:xfrm>
            <a:off x="6240937" y="943427"/>
            <a:ext cx="5599219" cy="382184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000" b="1" dirty="0"/>
              <a:t>Rincian</a:t>
            </a:r>
            <a:r>
              <a:rPr lang="en-US" sz="2000" b="1" dirty="0"/>
              <a:t> RTH</a:t>
            </a:r>
            <a:r>
              <a:rPr lang="id-ID" sz="2000" b="1" dirty="0"/>
              <a:t> berdasarkan website IKLH :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240938" y="1486219"/>
            <a:ext cx="2635049" cy="2865064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id-ID" b="1" dirty="0"/>
              <a:t>Kebun Raya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b="1" dirty="0"/>
              <a:t>Taman Kehati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b="1" dirty="0"/>
              <a:t>Hutan Kota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b="1" dirty="0"/>
              <a:t>Taman Kota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b="1" dirty="0"/>
              <a:t>Taman Hutan Raya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b="1" dirty="0"/>
              <a:t>Media Jalan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b="1" dirty="0"/>
              <a:t>Sabuk Hijau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8875987" y="1486220"/>
            <a:ext cx="2964170" cy="252390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 startAt="8"/>
            </a:pPr>
            <a:r>
              <a:rPr lang="id-ID" b="1" dirty="0"/>
              <a:t>Jalur di Bawah Tegangan Tinggi Listrik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id-ID" b="1" dirty="0"/>
              <a:t>Sempadan Sungai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id-ID" b="1" dirty="0"/>
              <a:t>Daerah penyangga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id-ID" b="1" dirty="0"/>
              <a:t>Kebun Binatang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id-ID" b="1" dirty="0"/>
              <a:t>Arboretum</a:t>
            </a:r>
          </a:p>
          <a:p>
            <a:pPr marL="342900" indent="-342900" algn="just">
              <a:buFont typeface="+mj-lt"/>
              <a:buAutoNum type="arabicPeriod" startAt="8"/>
            </a:pPr>
            <a:r>
              <a:rPr lang="id-ID" b="1" dirty="0"/>
              <a:t>Taman rekreasi</a:t>
            </a:r>
            <a:r>
              <a:rPr lang="en-US" b="1" dirty="0"/>
              <a:t> </a:t>
            </a:r>
            <a:endParaRPr lang="id-ID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9C718A33-9C30-4F7A-800D-3F1F3030C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351070"/>
              </p:ext>
            </p:extLst>
          </p:nvPr>
        </p:nvGraphicFramePr>
        <p:xfrm>
          <a:off x="565212" y="1325610"/>
          <a:ext cx="5613773" cy="425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04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4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1394"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dirty="0"/>
                        <a:t>Luas (Ha)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Luas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Hutan</a:t>
                      </a: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*)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d-ID" sz="1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69,80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Luas Belukar dalam Kawasan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Luas Belukar pada Fungsi Lindung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600" b="1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Kebun</a:t>
                      </a:r>
                      <a:r>
                        <a:rPr lang="en-US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Raya</a:t>
                      </a:r>
                      <a:endParaRPr lang="id-ID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Ruang Terbuka Hijau (RTH) </a:t>
                      </a: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**)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53,26</a:t>
                      </a:r>
                      <a:endParaRPr lang="id-ID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Taman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Kehati</a:t>
                      </a:r>
                      <a:endParaRPr lang="id-ID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Tutupan Vegetasi Relevan Lainnya</a:t>
                      </a:r>
                      <a:r>
                        <a:rPr lang="en-US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d-ID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**)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24,1</a:t>
                      </a:r>
                      <a:endParaRPr lang="id-ID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/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600" b="1" dirty="0" err="1"/>
                        <a:t>Rehabilitasi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Hutan</a:t>
                      </a:r>
                      <a:r>
                        <a:rPr lang="en-US" sz="1600" b="1" dirty="0"/>
                        <a:t> dan </a:t>
                      </a:r>
                      <a:r>
                        <a:rPr lang="en-US" sz="1600" b="1" dirty="0" err="1"/>
                        <a:t>Lahan</a:t>
                      </a:r>
                      <a:r>
                        <a:rPr lang="en-US" sz="1600" b="1" dirty="0"/>
                        <a:t> (</a:t>
                      </a:r>
                      <a:r>
                        <a:rPr lang="en-US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RHL)</a:t>
                      </a:r>
                      <a:endParaRPr lang="id-ID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Line Callout 1 (Border and Accent Bar) 13"/>
          <p:cNvSpPr/>
          <p:nvPr/>
        </p:nvSpPr>
        <p:spPr>
          <a:xfrm flipV="1">
            <a:off x="6961931" y="4348231"/>
            <a:ext cx="2452767" cy="1277008"/>
          </a:xfrm>
          <a:prstGeom prst="accentBorderCallout1">
            <a:avLst>
              <a:gd name="adj1" fmla="val 18750"/>
              <a:gd name="adj2" fmla="val -8333"/>
              <a:gd name="adj3" fmla="val 132253"/>
              <a:gd name="adj4" fmla="val -37047"/>
            </a:avLst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032876" y="4511891"/>
            <a:ext cx="2310876" cy="9932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bg1"/>
                </a:solidFill>
              </a:rPr>
              <a:t>Terdiri dari :</a:t>
            </a:r>
          </a:p>
          <a:p>
            <a:pPr algn="ctr"/>
            <a:r>
              <a:rPr lang="id-ID" sz="1600" b="1" dirty="0">
                <a:solidFill>
                  <a:schemeClr val="bg1"/>
                </a:solidFill>
              </a:rPr>
              <a:t>Taman kota dan</a:t>
            </a:r>
          </a:p>
          <a:p>
            <a:pPr algn="ctr"/>
            <a:r>
              <a:rPr lang="id-ID" sz="1600" b="1" dirty="0">
                <a:solidFill>
                  <a:schemeClr val="bg1"/>
                </a:solidFill>
              </a:rPr>
              <a:t>Taman Rekreasi (Kyai Langgeng) 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9144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828B0D-EF3C-4B18-BBF3-8B02106E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915" y="428817"/>
            <a:ext cx="6078245" cy="514609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Perhitungan</a:t>
            </a:r>
            <a:r>
              <a:rPr lang="en-US" sz="2800" b="1" dirty="0"/>
              <a:t> </a:t>
            </a:r>
            <a:r>
              <a:rPr lang="en-US" sz="2800" b="1" dirty="0" err="1"/>
              <a:t>Indeks</a:t>
            </a:r>
            <a:r>
              <a:rPr lang="en-US" sz="2800" b="1" dirty="0"/>
              <a:t> </a:t>
            </a:r>
            <a:r>
              <a:rPr lang="en-US" sz="2800" b="1" dirty="0" err="1"/>
              <a:t>Kualitas</a:t>
            </a:r>
            <a:r>
              <a:rPr lang="en-US" sz="2800" b="1" dirty="0"/>
              <a:t> </a:t>
            </a:r>
            <a:r>
              <a:rPr lang="en-US" sz="2800" b="1" dirty="0" err="1"/>
              <a:t>Lahan</a:t>
            </a:r>
            <a:endParaRPr lang="en-US" sz="28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016A0AD8-46F6-4E8D-848A-12BCCDCBA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944229"/>
              </p:ext>
            </p:extLst>
          </p:nvPr>
        </p:nvGraphicFramePr>
        <p:xfrm>
          <a:off x="565212" y="1325610"/>
          <a:ext cx="5613773" cy="4256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1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04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4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1394">
                <a:tc>
                  <a:txBody>
                    <a:bodyPr/>
                    <a:lstStyle/>
                    <a:p>
                      <a:pPr algn="ctr"/>
                      <a:r>
                        <a:rPr lang="id-ID" sz="1400" b="1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b="1" dirty="0"/>
                        <a:t>Luas (Ha)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Luas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Hutan</a:t>
                      </a: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*)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d-ID" sz="18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69,80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Luas Belukar dalam Kawasan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Luas Belukar pada Fungsi Lindung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600" b="1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Kebun</a:t>
                      </a:r>
                      <a:r>
                        <a:rPr lang="en-US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Raya</a:t>
                      </a:r>
                      <a:endParaRPr lang="id-ID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Ruang Terbuka Hijau (RTH) </a:t>
                      </a: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**)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53,26</a:t>
                      </a:r>
                      <a:endParaRPr lang="id-ID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Taman </a:t>
                      </a:r>
                      <a:r>
                        <a:rPr lang="en-US" sz="1600" b="1" dirty="0" err="1">
                          <a:effectLst/>
                          <a:latin typeface="+mj-lt"/>
                          <a:ea typeface="Calibri" panose="020F0502020204030204" pitchFamily="34" charset="0"/>
                        </a:rPr>
                        <a:t>Kehati</a:t>
                      </a:r>
                      <a:endParaRPr lang="id-ID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Times New Roman" panose="02020603050405020304" pitchFamily="18" charset="0"/>
                        <a:buNone/>
                        <a:tabLst/>
                        <a:defRPr/>
                      </a:pP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Tutupan Vegetasi Relevan Lainnya</a:t>
                      </a:r>
                      <a:r>
                        <a:rPr lang="en-US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id-ID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**)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24,1</a:t>
                      </a:r>
                      <a:endParaRPr lang="id-ID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sz="1600" b="1" dirty="0"/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1600" b="1" dirty="0" err="1"/>
                        <a:t>Rehabilitasi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Hutan</a:t>
                      </a:r>
                      <a:r>
                        <a:rPr lang="en-US" sz="1600" b="1" dirty="0"/>
                        <a:t> dan </a:t>
                      </a:r>
                      <a:r>
                        <a:rPr lang="en-US" sz="1600" b="1" dirty="0" err="1"/>
                        <a:t>Lahan</a:t>
                      </a:r>
                      <a:r>
                        <a:rPr lang="en-US" sz="1600" b="1" dirty="0"/>
                        <a:t> (</a:t>
                      </a:r>
                      <a:r>
                        <a:rPr lang="en-US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RHL)</a:t>
                      </a:r>
                      <a:endParaRPr lang="id-ID" sz="16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id-ID" sz="16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-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 Placeholder 4">
            <a:extLst>
              <a:ext uri="{FF2B5EF4-FFF2-40B4-BE49-F238E27FC236}">
                <a16:creationId xmlns="" xmlns:a16="http://schemas.microsoft.com/office/drawing/2014/main" id="{00306526-6D1A-4259-A8EA-2DFF98837DC1}"/>
              </a:ext>
            </a:extLst>
          </p:cNvPr>
          <p:cNvSpPr txBox="1">
            <a:spLocks/>
          </p:cNvSpPr>
          <p:nvPr/>
        </p:nvSpPr>
        <p:spPr>
          <a:xfrm>
            <a:off x="1855830" y="943426"/>
            <a:ext cx="2716169" cy="382184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/>
              <a:t>Kriteria Tutupan Lahan</a:t>
            </a:r>
          </a:p>
          <a:p>
            <a:endParaRPr lang="id-ID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C1FC192-AF20-42D0-B1A3-F9AA547D855A}"/>
              </a:ext>
            </a:extLst>
          </p:cNvPr>
          <p:cNvSpPr/>
          <p:nvPr/>
        </p:nvSpPr>
        <p:spPr>
          <a:xfrm>
            <a:off x="194977" y="5622186"/>
            <a:ext cx="8176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/>
            <a:r>
              <a:rPr lang="en-US" sz="12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Sumber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endParaRPr lang="id-ID" sz="12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algn="just"/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*) Luas </a:t>
            </a:r>
            <a:r>
              <a:rPr lang="en-US" sz="12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Kebun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Raya </a:t>
            </a:r>
            <a:r>
              <a:rPr lang="en-US" sz="12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Gunung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Tidar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berdasarkan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Citra </a:t>
            </a:r>
            <a:r>
              <a:rPr lang="en-US" sz="1200" i="1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Satelit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Kementrian Lingkungan Hidup dan Kehutanan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2018</a:t>
            </a:r>
          </a:p>
          <a:p>
            <a:pPr marL="228600" algn="just"/>
            <a:r>
              <a:rPr lang="id-ID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**)</a:t>
            </a:r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PERATURAN DAERAH KOTA MAGELANG NOMOR 2 TAHUN 2020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Perubahan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atas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Peraturan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</a:p>
          <a:p>
            <a:pPr marL="228600" algn="just"/>
            <a:r>
              <a:rPr lang="en-US" sz="1200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Daerah Kota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Magelang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Nomor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2012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tentang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Rencana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Tata Ruang Kota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Magelang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Tahun</a:t>
            </a:r>
            <a:r>
              <a:rPr lang="en-US" sz="1200" i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2011-2031</a:t>
            </a:r>
            <a:endParaRPr lang="id-ID" sz="1200" i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D2CA8C77-708D-4858-90B8-B149292F2FA4}"/>
              </a:ext>
            </a:extLst>
          </p:cNvPr>
          <p:cNvSpPr txBox="1">
            <a:spLocks/>
          </p:cNvSpPr>
          <p:nvPr/>
        </p:nvSpPr>
        <p:spPr>
          <a:xfrm>
            <a:off x="6240937" y="943426"/>
            <a:ext cx="5599219" cy="867763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000" b="1" dirty="0"/>
              <a:t>Rincian</a:t>
            </a:r>
            <a:r>
              <a:rPr lang="en-US" sz="2000" b="1" dirty="0"/>
              <a:t> </a:t>
            </a:r>
            <a:r>
              <a:rPr lang="id-ID" sz="2000" b="1" dirty="0"/>
              <a:t>Tutupan Vegetasi Relevan Lainnya berdasarkan website IKLH :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611552" y="1811189"/>
            <a:ext cx="5102227" cy="253398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id-ID" b="1" dirty="0"/>
              <a:t>Hutan Adat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b="1" dirty="0"/>
              <a:t>Hutan Rakyat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b="1" dirty="0"/>
              <a:t>Pepohonan lainnya yang relevan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d-ID" b="1" dirty="0"/>
              <a:t>Taman Lingkungan </a:t>
            </a:r>
          </a:p>
          <a:p>
            <a:pPr marL="0" indent="0" algn="just">
              <a:buNone/>
            </a:pPr>
            <a:r>
              <a:rPr lang="id-ID" b="1" dirty="0"/>
              <a:t>      (Taman RT / RW / Kelurahan / Kecamatan)</a:t>
            </a:r>
          </a:p>
          <a:p>
            <a:pPr marL="0" indent="0" algn="just">
              <a:buNone/>
            </a:pPr>
            <a:r>
              <a:rPr lang="id-ID" b="1" dirty="0"/>
              <a:t>5.   Pekarangan </a:t>
            </a:r>
          </a:p>
          <a:p>
            <a:pPr marL="0" indent="0" algn="just">
              <a:buNone/>
            </a:pPr>
            <a:r>
              <a:rPr lang="id-ID" b="1" dirty="0"/>
              <a:t>      (Perumahan / Perkantoran / Pertokoan)</a:t>
            </a:r>
          </a:p>
        </p:txBody>
      </p:sp>
      <p:sp>
        <p:nvSpPr>
          <p:cNvPr id="14" name="Line Callout 1 (Border and Accent Bar) 13"/>
          <p:cNvSpPr/>
          <p:nvPr/>
        </p:nvSpPr>
        <p:spPr>
          <a:xfrm flipV="1">
            <a:off x="6864655" y="4345178"/>
            <a:ext cx="3020324" cy="1277008"/>
          </a:xfrm>
          <a:prstGeom prst="accentBorderCallout1">
            <a:avLst>
              <a:gd name="adj1" fmla="val 18750"/>
              <a:gd name="adj2" fmla="val -8333"/>
              <a:gd name="adj3" fmla="val 53241"/>
              <a:gd name="adj4" fmla="val -30503"/>
            </a:avLst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911952" y="4487068"/>
            <a:ext cx="2878433" cy="9932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bg1"/>
                </a:solidFill>
              </a:rPr>
              <a:t>Terdiri dari :</a:t>
            </a:r>
          </a:p>
          <a:p>
            <a:pPr algn="ctr"/>
            <a:r>
              <a:rPr lang="id-ID" sz="1600" b="1" dirty="0">
                <a:solidFill>
                  <a:schemeClr val="bg1"/>
                </a:solidFill>
              </a:rPr>
              <a:t>Taman Lingkungan dan Pepohonan lainnya yang relevan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62584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 txBox="1">
            <a:spLocks/>
          </p:cNvSpPr>
          <p:nvPr/>
        </p:nvSpPr>
        <p:spPr>
          <a:xfrm>
            <a:off x="7415362" y="696292"/>
            <a:ext cx="2118025" cy="591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b="1" dirty="0"/>
              <a:t>TARGET</a:t>
            </a:r>
          </a:p>
          <a:p>
            <a:pPr marL="0" indent="0" algn="ctr">
              <a:buNone/>
            </a:pPr>
            <a:r>
              <a:rPr lang="id-ID" b="1" dirty="0"/>
              <a:t>Tahun 202</a:t>
            </a:r>
            <a:r>
              <a:rPr lang="en-US" b="1" dirty="0"/>
              <a:t>3</a:t>
            </a:r>
            <a:endParaRPr lang="id-ID" b="1" dirty="0"/>
          </a:p>
        </p:txBody>
      </p:sp>
      <p:sp>
        <p:nvSpPr>
          <p:cNvPr id="10" name="Oval 9"/>
          <p:cNvSpPr/>
          <p:nvPr/>
        </p:nvSpPr>
        <p:spPr>
          <a:xfrm>
            <a:off x="7567443" y="1610781"/>
            <a:ext cx="1815031" cy="7806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bg1"/>
                </a:solidFill>
              </a:rPr>
              <a:t>31,</a:t>
            </a:r>
            <a:r>
              <a:rPr lang="en-US" sz="2800" b="1" dirty="0">
                <a:solidFill>
                  <a:schemeClr val="bg1"/>
                </a:solidFill>
              </a:rPr>
              <a:t>66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795139" y="2430706"/>
            <a:ext cx="1815031" cy="78065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28,07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567443" y="2492276"/>
            <a:ext cx="1883184" cy="78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buClrTx/>
              <a:buFontTx/>
            </a:pPr>
            <a:r>
              <a:rPr lang="en-US" sz="1400" b="1" dirty="0"/>
              <a:t>Target IK</a:t>
            </a:r>
            <a:r>
              <a:rPr lang="id-ID" sz="1400" b="1" dirty="0"/>
              <a:t>L</a:t>
            </a:r>
            <a:r>
              <a:rPr lang="en-US" sz="1400" b="1" dirty="0"/>
              <a:t> </a:t>
            </a:r>
            <a:br>
              <a:rPr lang="en-US" sz="1400" b="1" dirty="0"/>
            </a:br>
            <a:r>
              <a:rPr lang="en-US" sz="1400" b="1" dirty="0"/>
              <a:t>Kota </a:t>
            </a:r>
            <a:r>
              <a:rPr lang="en-US" sz="1400" b="1" dirty="0" err="1"/>
              <a:t>Magelang</a:t>
            </a:r>
            <a:endParaRPr lang="en-US" sz="1400" b="1" dirty="0"/>
          </a:p>
        </p:txBody>
      </p:sp>
      <p:sp>
        <p:nvSpPr>
          <p:cNvPr id="16" name="Down Arrow 15"/>
          <p:cNvSpPr/>
          <p:nvPr/>
        </p:nvSpPr>
        <p:spPr>
          <a:xfrm rot="2453414">
            <a:off x="7487891" y="3020437"/>
            <a:ext cx="586425" cy="2528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Down Arrow 16"/>
          <p:cNvSpPr/>
          <p:nvPr/>
        </p:nvSpPr>
        <p:spPr>
          <a:xfrm rot="3791135">
            <a:off x="8537119" y="2955365"/>
            <a:ext cx="586425" cy="38495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15" name="Chart 14">
            <a:extLst>
              <a:ext uri="{FF2B5EF4-FFF2-40B4-BE49-F238E27FC236}">
                <a16:creationId xmlns="" xmlns:a16="http://schemas.microsoft.com/office/drawing/2014/main" id="{00000000-0008-0000-09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8203737"/>
              </p:ext>
            </p:extLst>
          </p:nvPr>
        </p:nvGraphicFramePr>
        <p:xfrm>
          <a:off x="398348" y="562100"/>
          <a:ext cx="7017014" cy="5531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DF6AD8F1-7A98-47BE-B5B0-7692658185D0}"/>
              </a:ext>
            </a:extLst>
          </p:cNvPr>
          <p:cNvSpPr txBox="1">
            <a:spLocks/>
          </p:cNvSpPr>
          <p:nvPr/>
        </p:nvSpPr>
        <p:spPr>
          <a:xfrm>
            <a:off x="9643641" y="1368513"/>
            <a:ext cx="2118025" cy="591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CAPAIAN</a:t>
            </a:r>
            <a:endParaRPr lang="id-ID" b="1" dirty="0"/>
          </a:p>
          <a:p>
            <a:pPr marL="0" indent="0" algn="ctr">
              <a:buNone/>
            </a:pPr>
            <a:r>
              <a:rPr lang="id-ID" b="1" dirty="0"/>
              <a:t>Tahun 202</a:t>
            </a:r>
            <a:r>
              <a:rPr lang="en-US" b="1" dirty="0"/>
              <a:t>2</a:t>
            </a:r>
            <a:endParaRPr lang="id-ID" b="1" dirty="0"/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67349ED2-849C-4AE9-80A6-407B7EF995B8}"/>
              </a:ext>
            </a:extLst>
          </p:cNvPr>
          <p:cNvSpPr txBox="1">
            <a:spLocks/>
          </p:cNvSpPr>
          <p:nvPr/>
        </p:nvSpPr>
        <p:spPr>
          <a:xfrm>
            <a:off x="9643641" y="3150463"/>
            <a:ext cx="1883184" cy="780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buClrTx/>
              <a:buFontTx/>
            </a:pPr>
            <a:r>
              <a:rPr lang="en-US" sz="1400" b="1" dirty="0" err="1"/>
              <a:t>Capaian</a:t>
            </a:r>
            <a:r>
              <a:rPr lang="en-US" sz="1400" b="1" dirty="0"/>
              <a:t> IK</a:t>
            </a:r>
            <a:r>
              <a:rPr lang="id-ID" sz="1400" b="1" dirty="0"/>
              <a:t>L</a:t>
            </a:r>
            <a:r>
              <a:rPr lang="en-US" sz="1400" b="1" dirty="0"/>
              <a:t> </a:t>
            </a:r>
            <a:br>
              <a:rPr lang="en-US" sz="1400" b="1" dirty="0"/>
            </a:br>
            <a:r>
              <a:rPr lang="en-US" sz="1400" b="1" dirty="0"/>
              <a:t>Kota </a:t>
            </a:r>
            <a:r>
              <a:rPr lang="en-US" sz="1400" b="1" dirty="0" err="1"/>
              <a:t>Magelang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2257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01195"/>
          </a:xfrm>
        </p:spPr>
        <p:txBody>
          <a:bodyPr>
            <a:normAutofit/>
          </a:bodyPr>
          <a:lstStyle/>
          <a:p>
            <a:pPr algn="ctr"/>
            <a:r>
              <a:rPr lang="id-ID" sz="3600" b="1" dirty="0"/>
              <a:t>KATEGORI INDEKS KUALITAS LAHAN</a:t>
            </a:r>
            <a:endParaRPr lang="id-ID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47395"/>
              </p:ext>
            </p:extLst>
          </p:nvPr>
        </p:nvGraphicFramePr>
        <p:xfrm>
          <a:off x="3665621" y="1443789"/>
          <a:ext cx="4660232" cy="2468561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20111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7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65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25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156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655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1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Kategori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Nilai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Indeks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Sangat Baik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90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≤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x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≤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100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Baik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70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≤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x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&lt; 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90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1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Sedang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50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≤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x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&lt; 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70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1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Kurang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25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≤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x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&lt; 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50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Sangat Kurang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≤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x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&lt; 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25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60844" y="3912350"/>
            <a:ext cx="444705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Sumber : PERMENLHK Nomor 27 Tahun 2021 tentang IKLH</a:t>
            </a:r>
            <a:endParaRPr kumimoji="0" lang="id-ID" alt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6800" y="4173960"/>
            <a:ext cx="10211127" cy="1251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buClrTx/>
              <a:buFontTx/>
            </a:pPr>
            <a:r>
              <a:rPr lang="id-ID" sz="1800" dirty="0"/>
              <a:t>Dari hasil perhitungan, nilai sementara IKL sebesar </a:t>
            </a:r>
            <a:r>
              <a:rPr lang="en-US" sz="1800" b="1" dirty="0"/>
              <a:t>28,07</a:t>
            </a:r>
            <a:r>
              <a:rPr lang="id-ID" sz="1800" dirty="0"/>
              <a:t> menunjukkan bahwa kualitas tutupan lahan Kota Magelang dalam keadaan </a:t>
            </a:r>
            <a:r>
              <a:rPr lang="id-ID" sz="1800" b="1" dirty="0"/>
              <a:t>KURANG</a:t>
            </a:r>
            <a:r>
              <a:rPr lang="id-ID" sz="1800" dirty="0"/>
              <a:t>. </a:t>
            </a:r>
            <a:endParaRPr lang="id-ID" sz="1800" b="1" dirty="0"/>
          </a:p>
        </p:txBody>
      </p:sp>
    </p:spTree>
    <p:extLst>
      <p:ext uri="{BB962C8B-B14F-4D97-AF65-F5344CB8AC3E}">
        <p14:creationId xmlns:p14="http://schemas.microsoft.com/office/powerpoint/2010/main" val="10702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E0A37CC4-9CD4-4727-BB9F-93C046B45701}"/>
              </a:ext>
            </a:extLst>
          </p:cNvPr>
          <p:cNvSpPr txBox="1">
            <a:spLocks/>
          </p:cNvSpPr>
          <p:nvPr/>
        </p:nvSpPr>
        <p:spPr>
          <a:xfrm>
            <a:off x="1282959" y="3660778"/>
            <a:ext cx="9626081" cy="752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buClrTx/>
              <a:buFontTx/>
            </a:pPr>
            <a:r>
              <a:rPr lang="en-US" sz="1800" b="1" dirty="0"/>
              <a:t>Luas RTH : 53,26</a:t>
            </a:r>
          </a:p>
          <a:p>
            <a:pPr algn="ctr">
              <a:buClrTx/>
              <a:buFontTx/>
            </a:pPr>
            <a:r>
              <a:rPr lang="en-US" sz="1800" b="1" dirty="0"/>
              <a:t>Luas </a:t>
            </a:r>
            <a:r>
              <a:rPr lang="en-US" sz="1800" b="1" dirty="0" err="1"/>
              <a:t>Tutupan</a:t>
            </a:r>
            <a:r>
              <a:rPr lang="en-US" sz="1800" b="1" dirty="0"/>
              <a:t> </a:t>
            </a:r>
            <a:r>
              <a:rPr lang="en-US" sz="1800" b="1" dirty="0" err="1"/>
              <a:t>Vegetasi</a:t>
            </a:r>
            <a:r>
              <a:rPr lang="en-US" sz="1800" b="1" dirty="0"/>
              <a:t> </a:t>
            </a:r>
            <a:r>
              <a:rPr lang="en-US" sz="1800" b="1" dirty="0" err="1"/>
              <a:t>Relevan</a:t>
            </a:r>
            <a:r>
              <a:rPr lang="en-US" sz="1800" b="1" dirty="0"/>
              <a:t> </a:t>
            </a:r>
            <a:r>
              <a:rPr lang="en-US" sz="1800" b="1" dirty="0" err="1"/>
              <a:t>Lainnya</a:t>
            </a:r>
            <a:r>
              <a:rPr lang="en-US" sz="1800" b="1" dirty="0"/>
              <a:t> : 24,1</a:t>
            </a:r>
            <a:endParaRPr lang="id-ID" sz="1800" b="1" dirty="0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8B64A4-00F3-4DE4-8654-7176EE84C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4" t="29660" r="25153" b="50000"/>
          <a:stretch/>
        </p:blipFill>
        <p:spPr>
          <a:xfrm>
            <a:off x="388687" y="898913"/>
            <a:ext cx="11434034" cy="206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17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D47962-4609-431E-A38A-E4CDFED0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38" y="434472"/>
            <a:ext cx="6234762" cy="640690"/>
          </a:xfrm>
        </p:spPr>
        <p:txBody>
          <a:bodyPr>
            <a:normAutofit/>
          </a:bodyPr>
          <a:lstStyle/>
          <a:p>
            <a:r>
              <a:rPr lang="en-US" sz="3200" b="1" dirty="0"/>
              <a:t>CATATAN VERIFIKATOR IKL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455059-1851-494A-8B2E-1147471C0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AFCBACBE-F41F-43C1-89C4-FDFB37CC89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0747" t="37966" r="31554" b="36765"/>
          <a:stretch/>
        </p:blipFill>
        <p:spPr>
          <a:xfrm>
            <a:off x="1069848" y="1075162"/>
            <a:ext cx="4963886" cy="2547258"/>
          </a:xfrm>
        </p:spPr>
      </p:pic>
      <p:pic>
        <p:nvPicPr>
          <p:cNvPr id="10" name="Content Placeholder 9">
            <a:extLst>
              <a:ext uri="{FF2B5EF4-FFF2-40B4-BE49-F238E27FC236}">
                <a16:creationId xmlns="" xmlns:a16="http://schemas.microsoft.com/office/drawing/2014/main" id="{F4638D91-1DB3-4BBA-A75E-E57B8E9575A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38509" t="12500" r="34995" b="25571"/>
          <a:stretch/>
        </p:blipFill>
        <p:spPr>
          <a:xfrm>
            <a:off x="7128588" y="332302"/>
            <a:ext cx="4702627" cy="6182571"/>
          </a:xfr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A2FC28E-6EE7-427A-A4A5-84D67D9EF8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05" t="39580" r="27832" b="42046"/>
          <a:stretch/>
        </p:blipFill>
        <p:spPr>
          <a:xfrm>
            <a:off x="1016290" y="3713586"/>
            <a:ext cx="5092762" cy="2547258"/>
          </a:xfrm>
          <a:prstGeom prst="rect">
            <a:avLst/>
          </a:prstGeom>
        </p:spPr>
      </p:pic>
      <p:sp>
        <p:nvSpPr>
          <p:cNvPr id="14" name="Arrow: Curved Down 13">
            <a:extLst>
              <a:ext uri="{FF2B5EF4-FFF2-40B4-BE49-F238E27FC236}">
                <a16:creationId xmlns="" xmlns:a16="http://schemas.microsoft.com/office/drawing/2014/main" id="{8F547909-7166-4A93-A702-F8B137FB3F3E}"/>
              </a:ext>
            </a:extLst>
          </p:cNvPr>
          <p:cNvSpPr/>
          <p:nvPr/>
        </p:nvSpPr>
        <p:spPr>
          <a:xfrm rot="10800000" flipV="1">
            <a:off x="5365101" y="3265675"/>
            <a:ext cx="5069402" cy="155113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4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D47962-4609-431E-A38A-E4CDFED0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38" y="434472"/>
            <a:ext cx="6234762" cy="640690"/>
          </a:xfrm>
        </p:spPr>
        <p:txBody>
          <a:bodyPr>
            <a:normAutofit/>
          </a:bodyPr>
          <a:lstStyle/>
          <a:p>
            <a:r>
              <a:rPr lang="en-US" sz="3200" b="1" dirty="0"/>
              <a:t>CATATAN VERIFIKATOR </a:t>
            </a:r>
            <a:r>
              <a:rPr lang="en-US" sz="3200" b="1" dirty="0" smtClean="0"/>
              <a:t>IK</a:t>
            </a:r>
            <a:r>
              <a:rPr lang="id-ID" sz="3200" b="1" dirty="0" smtClean="0"/>
              <a:t>U</a:t>
            </a:r>
            <a:endParaRPr lang="en-US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455059-1851-494A-8B2E-1147471C0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3" t="22089" r="33381" b="11473"/>
          <a:stretch/>
        </p:blipFill>
        <p:spPr bwMode="auto">
          <a:xfrm>
            <a:off x="6989523" y="375781"/>
            <a:ext cx="4826148" cy="615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9" t="38014" r="25582" b="33390"/>
          <a:stretch/>
        </p:blipFill>
        <p:spPr bwMode="auto">
          <a:xfrm>
            <a:off x="383732" y="1290181"/>
            <a:ext cx="6237511" cy="4509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rrow: Curved Down 13">
            <a:extLst>
              <a:ext uri="{FF2B5EF4-FFF2-40B4-BE49-F238E27FC236}">
                <a16:creationId xmlns="" xmlns:a16="http://schemas.microsoft.com/office/drawing/2014/main" id="{8F547909-7166-4A93-A702-F8B137FB3F3E}"/>
              </a:ext>
            </a:extLst>
          </p:cNvPr>
          <p:cNvSpPr/>
          <p:nvPr/>
        </p:nvSpPr>
        <p:spPr>
          <a:xfrm rot="11535518" flipV="1">
            <a:off x="5676763" y="2908112"/>
            <a:ext cx="4607977" cy="122604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8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D47962-4609-431E-A38A-E4CDFED06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38" y="434472"/>
            <a:ext cx="6234762" cy="640690"/>
          </a:xfrm>
        </p:spPr>
        <p:txBody>
          <a:bodyPr>
            <a:normAutofit/>
          </a:bodyPr>
          <a:lstStyle/>
          <a:p>
            <a:r>
              <a:rPr lang="en-US" sz="3200" b="1" dirty="0"/>
              <a:t>CATATAN VERIFIKATOR </a:t>
            </a:r>
            <a:r>
              <a:rPr lang="en-US" sz="3200" b="1" dirty="0" smtClean="0"/>
              <a:t>IK</a:t>
            </a:r>
            <a:r>
              <a:rPr lang="id-ID" sz="3200" b="1" dirty="0"/>
              <a:t>A</a:t>
            </a:r>
            <a:endParaRPr lang="en-US" sz="32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455059-1851-494A-8B2E-1147471C04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7" t="19178" r="33284" b="13699"/>
          <a:stretch/>
        </p:blipFill>
        <p:spPr bwMode="auto">
          <a:xfrm>
            <a:off x="7064680" y="450937"/>
            <a:ext cx="4659682" cy="596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5" t="44050" r="19257" b="19820"/>
          <a:stretch/>
        </p:blipFill>
        <p:spPr bwMode="auto">
          <a:xfrm>
            <a:off x="638824" y="2050850"/>
            <a:ext cx="5483845" cy="394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rrow: Curved Down 13">
            <a:extLst>
              <a:ext uri="{FF2B5EF4-FFF2-40B4-BE49-F238E27FC236}">
                <a16:creationId xmlns="" xmlns:a16="http://schemas.microsoft.com/office/drawing/2014/main" id="{8F547909-7166-4A93-A702-F8B137FB3F3E}"/>
              </a:ext>
            </a:extLst>
          </p:cNvPr>
          <p:cNvSpPr/>
          <p:nvPr/>
        </p:nvSpPr>
        <p:spPr>
          <a:xfrm rot="11535518">
            <a:off x="5049100" y="4987604"/>
            <a:ext cx="4607977" cy="792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36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b="1" dirty="0"/>
              <a:t>Indeks Kualitas Lingkungan Hidup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4085" y="2055679"/>
            <a:ext cx="6148136" cy="418870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id-ID" sz="2400" b="1" dirty="0"/>
              <a:t>IKLH</a:t>
            </a:r>
            <a:r>
              <a:rPr lang="id-ID" sz="2400" dirty="0"/>
              <a:t> adalah nilai yang menggambarkan kualitas Lingkungan Hidup dalam suatu wilayah pada waktu tertentu, yang merupakan nilai komposit dari :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id-ID" sz="2400" b="1" dirty="0"/>
              <a:t>Indeks Kualitas Air (IKA)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id-ID" sz="2400" b="1" dirty="0"/>
              <a:t>Indeks Kualitas Udara (IKU)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id-ID" sz="2400" b="1" dirty="0"/>
              <a:t>Indeks Kualitas Lahan (IKL)</a:t>
            </a:r>
          </a:p>
          <a:p>
            <a:pPr>
              <a:lnSpc>
                <a:spcPct val="150000"/>
              </a:lnSpc>
            </a:pPr>
            <a:endParaRPr lang="id-ID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2221" y="2024505"/>
            <a:ext cx="4754880" cy="640080"/>
          </a:xfrm>
        </p:spPr>
        <p:txBody>
          <a:bodyPr>
            <a:normAutofit/>
          </a:bodyPr>
          <a:lstStyle/>
          <a:p>
            <a:r>
              <a:rPr lang="id-ID" sz="2000" b="1" dirty="0"/>
              <a:t>Komponen Penyusun IKLH</a:t>
            </a:r>
          </a:p>
        </p:txBody>
      </p:sp>
      <p:graphicFrame>
        <p:nvGraphicFramePr>
          <p:cNvPr id="7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98220665"/>
              </p:ext>
            </p:extLst>
          </p:nvPr>
        </p:nvGraphicFramePr>
        <p:xfrm>
          <a:off x="6942221" y="2793093"/>
          <a:ext cx="4754562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098055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94019"/>
            <a:ext cx="10058400" cy="1371600"/>
          </a:xfrm>
        </p:spPr>
        <p:txBody>
          <a:bodyPr>
            <a:noAutofit/>
          </a:bodyPr>
          <a:lstStyle/>
          <a:p>
            <a:pPr algn="ctr"/>
            <a:r>
              <a:rPr lang="id-ID" sz="2800" b="1" dirty="0"/>
              <a:t>NILAI SEMENTARA</a:t>
            </a:r>
            <a:br>
              <a:rPr lang="id-ID" sz="2800" b="1" dirty="0"/>
            </a:br>
            <a:r>
              <a:rPr lang="id-ID" sz="2800" b="1" dirty="0"/>
              <a:t>INDEKS KUALITAS LINGKUNGAN HIDUP KOTA MAGELANG TAHUN 202</a:t>
            </a:r>
            <a:r>
              <a:rPr lang="en-US" sz="2800" b="1" dirty="0"/>
              <a:t>3</a:t>
            </a:r>
            <a:endParaRPr lang="id-ID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880275"/>
              </p:ext>
            </p:extLst>
          </p:nvPr>
        </p:nvGraphicFramePr>
        <p:xfrm>
          <a:off x="813599" y="2367176"/>
          <a:ext cx="10733800" cy="1686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7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15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48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1753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4436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0853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205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j-lt"/>
                        </a:rPr>
                        <a:t>No</a:t>
                      </a:r>
                      <a:endParaRPr lang="id-ID" sz="18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j-lt"/>
                        </a:rPr>
                        <a:t>Kab</a:t>
                      </a:r>
                      <a:r>
                        <a:rPr lang="en-US" sz="1600" b="1" dirty="0">
                          <a:effectLst/>
                          <a:latin typeface="+mj-lt"/>
                        </a:rPr>
                        <a:t>./Kota</a:t>
                      </a:r>
                      <a:endParaRPr lang="id-ID" sz="18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  <a:latin typeface="+mj-lt"/>
                        </a:rPr>
                        <a:t>Indeks </a:t>
                      </a:r>
                      <a:r>
                        <a:rPr lang="en-US" sz="1600" b="1" dirty="0" err="1">
                          <a:effectLst/>
                          <a:latin typeface="+mj-lt"/>
                        </a:rPr>
                        <a:t>Kualitas</a:t>
                      </a:r>
                      <a:r>
                        <a:rPr lang="id-ID" sz="1600" b="1" dirty="0">
                          <a:effectLst/>
                          <a:latin typeface="+mj-lt"/>
                        </a:rPr>
                        <a:t> Air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  <a:latin typeface="+mj-lt"/>
                        </a:rPr>
                        <a:t>(IKA)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  <a:latin typeface="+mj-lt"/>
                        </a:rPr>
                        <a:t>Indeks</a:t>
                      </a:r>
                      <a:r>
                        <a:rPr lang="id-ID" sz="1600" b="1" baseline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</a:rPr>
                        <a:t>Kualitas</a:t>
                      </a:r>
                      <a:r>
                        <a:rPr lang="id-ID" sz="1600" b="1" dirty="0">
                          <a:effectLst/>
                          <a:latin typeface="+mj-lt"/>
                        </a:rPr>
                        <a:t> Udara</a:t>
                      </a:r>
                      <a:r>
                        <a:rPr lang="id-ID" sz="1600" b="1" baseline="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baseline="0" dirty="0">
                          <a:effectLst/>
                          <a:latin typeface="+mj-lt"/>
                        </a:rPr>
                        <a:t>(IKU)</a:t>
                      </a:r>
                      <a:endParaRPr lang="id-ID" sz="1600" b="1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  <a:latin typeface="+mj-lt"/>
                        </a:rPr>
                        <a:t>Indeks</a:t>
                      </a:r>
                      <a:r>
                        <a:rPr lang="en-US" sz="1600" b="1" dirty="0">
                          <a:effectLst/>
                          <a:latin typeface="+mj-lt"/>
                        </a:rPr>
                        <a:t>  </a:t>
                      </a:r>
                      <a:r>
                        <a:rPr lang="en-US" sz="1600" b="1" dirty="0" err="1">
                          <a:effectLst/>
                          <a:latin typeface="+mj-lt"/>
                        </a:rPr>
                        <a:t>Kualitas</a:t>
                      </a:r>
                      <a:r>
                        <a:rPr lang="en-US" sz="1600" b="1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600" b="1" dirty="0" err="1">
                          <a:effectLst/>
                          <a:latin typeface="+mj-lt"/>
                        </a:rPr>
                        <a:t>Laha</a:t>
                      </a:r>
                      <a:r>
                        <a:rPr lang="id-ID" sz="1600" b="1" dirty="0">
                          <a:effectLst/>
                          <a:latin typeface="+mj-lt"/>
                        </a:rPr>
                        <a:t>n</a:t>
                      </a:r>
                      <a:r>
                        <a:rPr lang="id-ID" sz="1600" b="1" baseline="0" dirty="0">
                          <a:effectLst/>
                          <a:latin typeface="+mj-lt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baseline="0" dirty="0">
                          <a:effectLst/>
                          <a:latin typeface="+mj-lt"/>
                        </a:rPr>
                        <a:t>(IKL)</a:t>
                      </a:r>
                      <a:endParaRPr lang="id-ID" sz="1600" b="1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d-ID" sz="1600" b="1" dirty="0">
                          <a:effectLst/>
                          <a:latin typeface="+mj-lt"/>
                        </a:rPr>
                        <a:t>IKLH</a:t>
                      </a:r>
                      <a:endParaRPr lang="id-ID" sz="18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61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1</a:t>
                      </a:r>
                      <a:endParaRPr lang="id-ID" sz="1800" b="1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+mj-lt"/>
                        </a:rPr>
                        <a:t>Kota Magelang</a:t>
                      </a:r>
                      <a:endParaRPr lang="id-ID" sz="1800" b="1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70</a:t>
                      </a:r>
                      <a:endParaRPr lang="id-ID" sz="20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0</a:t>
                      </a:r>
                      <a:endParaRPr lang="id-ID" sz="20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</a:rPr>
                        <a:t>28</a:t>
                      </a:r>
                      <a:r>
                        <a:rPr lang="id-ID" sz="2000" b="1" dirty="0">
                          <a:effectLst/>
                          <a:latin typeface="+mj-lt"/>
                        </a:rPr>
                        <a:t>,</a:t>
                      </a:r>
                      <a:r>
                        <a:rPr lang="en-US" sz="2000" b="1" dirty="0">
                          <a:effectLst/>
                          <a:latin typeface="+mj-lt"/>
                        </a:rPr>
                        <a:t>07</a:t>
                      </a:r>
                      <a:endParaRPr lang="id-ID" sz="20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32</a:t>
                      </a:r>
                      <a:r>
                        <a:rPr lang="id-ID" sz="20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,</a:t>
                      </a:r>
                      <a:r>
                        <a:rPr lang="en-US" sz="20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47</a:t>
                      </a:r>
                      <a:endParaRPr lang="id-ID" sz="20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332049"/>
              </p:ext>
            </p:extLst>
          </p:nvPr>
        </p:nvGraphicFramePr>
        <p:xfrm>
          <a:off x="2983477" y="4193563"/>
          <a:ext cx="6160522" cy="211447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658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7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32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174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95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798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22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Kategori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Nilai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Indeks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Sangat Baik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90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≤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x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≤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100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Baik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70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≤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x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&lt; 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90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Sedang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50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≤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x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&lt; 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70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Kurang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</a:rPr>
                        <a:t>25</a:t>
                      </a:r>
                      <a:endParaRPr lang="id-ID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</a:rPr>
                        <a:t>≤</a:t>
                      </a:r>
                      <a:endParaRPr lang="id-ID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</a:rPr>
                        <a:t>x</a:t>
                      </a:r>
                      <a:endParaRPr lang="id-ID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</a:rPr>
                        <a:t>&lt; </a:t>
                      </a:r>
                      <a:endParaRPr lang="id-ID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b="1" dirty="0">
                          <a:effectLst/>
                        </a:rPr>
                        <a:t>50</a:t>
                      </a:r>
                      <a:endParaRPr lang="id-ID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24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Sangat Kurang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0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≤</a:t>
                      </a:r>
                      <a:endParaRPr lang="id-ID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x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&lt; 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25</a:t>
                      </a:r>
                      <a:endParaRPr lang="id-ID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7BCE664-CC0C-43D6-AAA6-938ED371F0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72" t="70162" r="33592" b="25437"/>
          <a:stretch/>
        </p:blipFill>
        <p:spPr>
          <a:xfrm>
            <a:off x="2972885" y="1740167"/>
            <a:ext cx="6246230" cy="5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/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77195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78874"/>
            <a:ext cx="10058400" cy="1060129"/>
          </a:xfrm>
        </p:spPr>
        <p:txBody>
          <a:bodyPr>
            <a:normAutofit/>
          </a:bodyPr>
          <a:lstStyle/>
          <a:p>
            <a:r>
              <a:rPr lang="id-ID" b="1" dirty="0"/>
              <a:t>Indeks Kualitas Air (IKA)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958" y="1579418"/>
            <a:ext cx="5751824" cy="468903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/>
              <a:t>Pengujian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sampel</a:t>
            </a:r>
            <a:r>
              <a:rPr lang="en-US" dirty="0"/>
              <a:t> air </a:t>
            </a:r>
            <a:r>
              <a:rPr lang="en-US" dirty="0" err="1"/>
              <a:t>sungai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Dinas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Kota </a:t>
            </a:r>
            <a:r>
              <a:rPr lang="en-US" dirty="0" err="1"/>
              <a:t>Magelang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id-ID" dirty="0"/>
              <a:t>2 (dua) kali setiap tahunnya untuk mewakili musim hujan dan musim kemarau.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Air </a:t>
            </a:r>
            <a:r>
              <a:rPr lang="en-US" dirty="0" err="1"/>
              <a:t>sungai</a:t>
            </a:r>
            <a:r>
              <a:rPr lang="en-US" dirty="0"/>
              <a:t> yang 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sampelnya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id-ID" dirty="0"/>
              <a:t>sungai/</a:t>
            </a:r>
            <a:r>
              <a:rPr lang="en-US" dirty="0" err="1"/>
              <a:t>saluran</a:t>
            </a:r>
            <a:r>
              <a:rPr lang="id-ID" dirty="0"/>
              <a:t> </a:t>
            </a:r>
            <a:r>
              <a:rPr lang="en-US" dirty="0"/>
              <a:t>yang </a:t>
            </a:r>
            <a:r>
              <a:rPr lang="id-ID" dirty="0"/>
              <a:t>melewati</a:t>
            </a:r>
            <a:r>
              <a:rPr lang="en-US" dirty="0"/>
              <a:t> Kota </a:t>
            </a:r>
            <a:r>
              <a:rPr lang="en-US" dirty="0" err="1"/>
              <a:t>Magelang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id-ID" b="1" dirty="0"/>
              <a:t>Kali</a:t>
            </a:r>
            <a:r>
              <a:rPr lang="en-US" b="1" dirty="0"/>
              <a:t> </a:t>
            </a:r>
            <a:r>
              <a:rPr lang="en-US" b="1" dirty="0" err="1"/>
              <a:t>Manggis</a:t>
            </a:r>
            <a:r>
              <a:rPr lang="en-US" b="1" dirty="0"/>
              <a:t>, </a:t>
            </a:r>
            <a:r>
              <a:rPr lang="id-ID" b="1" dirty="0"/>
              <a:t>Kali</a:t>
            </a:r>
            <a:r>
              <a:rPr lang="en-US" b="1" dirty="0"/>
              <a:t> </a:t>
            </a:r>
            <a:r>
              <a:rPr lang="en-US" b="1" dirty="0" err="1"/>
              <a:t>Bening</a:t>
            </a:r>
            <a:r>
              <a:rPr lang="id-ID" b="1" dirty="0"/>
              <a:t>, Sungai Progo dan Sungai Elo</a:t>
            </a:r>
            <a:r>
              <a:rPr lang="en-US" b="1" dirty="0"/>
              <a:t>. </a:t>
            </a:r>
            <a:endParaRPr lang="id-ID" b="1" dirty="0"/>
          </a:p>
          <a:p>
            <a:pPr algn="just">
              <a:lnSpc>
                <a:spcPct val="150000"/>
              </a:lnSpc>
            </a:pPr>
            <a:r>
              <a:rPr lang="id-ID" dirty="0"/>
              <a:t>Namun data yang diguunakan untuk perhitungan IKLH hanya </a:t>
            </a:r>
            <a:r>
              <a:rPr lang="id-ID" b="1" dirty="0"/>
              <a:t>Sungai Progo dan Sungai Elo</a:t>
            </a:r>
            <a:endParaRPr lang="id-ID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6344" y="1236845"/>
            <a:ext cx="4754880" cy="640080"/>
          </a:xfrm>
        </p:spPr>
        <p:txBody>
          <a:bodyPr/>
          <a:lstStyle/>
          <a:p>
            <a:r>
              <a:rPr lang="id-ID" b="1" dirty="0"/>
              <a:t>Parameter dalam perhitungan IKA</a:t>
            </a:r>
          </a:p>
          <a:p>
            <a:endParaRPr lang="id-ID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932743"/>
              </p:ext>
            </p:extLst>
          </p:nvPr>
        </p:nvGraphicFramePr>
        <p:xfrm>
          <a:off x="6878693" y="1650783"/>
          <a:ext cx="4590182" cy="440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2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8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454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9822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/>
                        <a:t>Parameter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Baku Mutu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6 –</a:t>
                      </a:r>
                      <a:r>
                        <a:rPr lang="id-ID" baseline="0" dirty="0"/>
                        <a:t> 9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NO</a:t>
                      </a:r>
                      <a:r>
                        <a:rPr lang="id-ID" sz="1200" baseline="0" dirty="0"/>
                        <a:t>3-</a:t>
                      </a:r>
                      <a:r>
                        <a:rPr lang="id-ID" sz="1800" baseline="0" dirty="0"/>
                        <a:t>N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TSS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Minimal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BOD</a:t>
                      </a:r>
                      <a:r>
                        <a:rPr lang="id-ID" sz="1100" dirty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COD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Total</a:t>
                      </a:r>
                      <a:r>
                        <a:rPr lang="id-ID" baseline="0" dirty="0"/>
                        <a:t> Fosfat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Fecal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="" xmlns:a16="http://schemas.microsoft.com/office/drawing/2014/main" id="{B2A0BCEC-331C-41D0-8B75-C905C8D5C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1806" y="6136668"/>
            <a:ext cx="462017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Sumber : </a:t>
            </a:r>
            <a:r>
              <a:rPr kumimoji="0" lang="en-US" altLang="id-ID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PP RI </a:t>
            </a:r>
            <a:r>
              <a:rPr kumimoji="0" lang="en-US" altLang="id-ID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Nomor</a:t>
            </a:r>
            <a:r>
              <a:rPr kumimoji="0" lang="en-US" altLang="id-ID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82 </a:t>
            </a:r>
            <a:r>
              <a:rPr kumimoji="0" lang="en-US" altLang="id-ID" sz="11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Tahun</a:t>
            </a:r>
            <a:r>
              <a:rPr kumimoji="0" lang="en-US" altLang="id-ID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2001 Kelas II</a:t>
            </a:r>
            <a:endParaRPr kumimoji="0" lang="id-ID" alt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1778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43566"/>
            <a:ext cx="10058400" cy="1371600"/>
          </a:xfrm>
        </p:spPr>
        <p:txBody>
          <a:bodyPr/>
          <a:lstStyle/>
          <a:p>
            <a:r>
              <a:rPr lang="id-ID" dirty="0"/>
              <a:t>Sampling Air Sungai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327" y="4697850"/>
            <a:ext cx="4754880" cy="640080"/>
          </a:xfrm>
        </p:spPr>
        <p:txBody>
          <a:bodyPr/>
          <a:lstStyle/>
          <a:p>
            <a:r>
              <a:rPr lang="id-ID" dirty="0"/>
              <a:t>Sungai Progo dan Sungai Elo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27146" y="4620369"/>
            <a:ext cx="4754880" cy="640080"/>
          </a:xfrm>
        </p:spPr>
        <p:txBody>
          <a:bodyPr/>
          <a:lstStyle/>
          <a:p>
            <a:r>
              <a:rPr lang="id-ID" dirty="0"/>
              <a:t>Kali Bening dan Kali Manggis</a:t>
            </a:r>
          </a:p>
        </p:txBody>
      </p:sp>
      <p:pic>
        <p:nvPicPr>
          <p:cNvPr id="1031" name="Picture 7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1740369"/>
            <a:ext cx="217338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30" y="1740369"/>
            <a:ext cx="216267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586" y="1740369"/>
            <a:ext cx="216549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013" y="1730844"/>
            <a:ext cx="214909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832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205246" y="2557630"/>
            <a:ext cx="2672222" cy="780714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/>
              <a:t>T</a:t>
            </a:r>
            <a:r>
              <a:rPr lang="id-ID" sz="1600" b="1" dirty="0"/>
              <a:t>arget IKA </a:t>
            </a:r>
            <a:br>
              <a:rPr lang="id-ID" sz="1600" b="1" dirty="0"/>
            </a:br>
            <a:r>
              <a:rPr lang="id-ID" sz="1600" b="1" dirty="0"/>
              <a:t>Kota Magelang</a:t>
            </a:r>
          </a:p>
        </p:txBody>
      </p:sp>
      <p:sp>
        <p:nvSpPr>
          <p:cNvPr id="5" name="Oval 4"/>
          <p:cNvSpPr/>
          <p:nvPr/>
        </p:nvSpPr>
        <p:spPr>
          <a:xfrm>
            <a:off x="9556123" y="1379224"/>
            <a:ext cx="1970468" cy="1094704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tx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b="1" dirty="0">
                <a:solidFill>
                  <a:schemeClr val="bg1"/>
                </a:solidFill>
              </a:rPr>
              <a:t>16,67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482345" y="528220"/>
            <a:ext cx="2118025" cy="591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b="1" dirty="0"/>
              <a:t>TARGET</a:t>
            </a:r>
          </a:p>
          <a:p>
            <a:pPr marL="0" indent="0" algn="ctr">
              <a:buNone/>
            </a:pPr>
            <a:r>
              <a:rPr lang="id-ID" b="1" dirty="0"/>
              <a:t>Tahun 2023</a:t>
            </a:r>
          </a:p>
        </p:txBody>
      </p:sp>
      <p:sp>
        <p:nvSpPr>
          <p:cNvPr id="2" name="Down Arrow 1"/>
          <p:cNvSpPr/>
          <p:nvPr/>
        </p:nvSpPr>
        <p:spPr>
          <a:xfrm rot="2646705">
            <a:off x="8331151" y="2831701"/>
            <a:ext cx="586425" cy="35079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47315"/>
              </p:ext>
            </p:extLst>
          </p:nvPr>
        </p:nvGraphicFramePr>
        <p:xfrm>
          <a:off x="441435" y="528220"/>
          <a:ext cx="7731454" cy="552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44481A0-032A-467C-86EF-60E4BB1CB418}"/>
              </a:ext>
            </a:extLst>
          </p:cNvPr>
          <p:cNvSpPr/>
          <p:nvPr/>
        </p:nvSpPr>
        <p:spPr>
          <a:xfrm>
            <a:off x="9016720" y="4619764"/>
            <a:ext cx="1949896" cy="5916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>
                <a:solidFill>
                  <a:schemeClr val="bg1"/>
                </a:solidFill>
              </a:rPr>
              <a:t>Capaian</a:t>
            </a:r>
            <a:r>
              <a:rPr lang="en-US" sz="1300" b="1" dirty="0">
                <a:solidFill>
                  <a:schemeClr val="bg1"/>
                </a:solidFill>
              </a:rPr>
              <a:t> </a:t>
            </a:r>
            <a:r>
              <a:rPr lang="en-US" sz="1300" b="1" dirty="0" err="1">
                <a:solidFill>
                  <a:schemeClr val="bg1"/>
                </a:solidFill>
              </a:rPr>
              <a:t>Sementara</a:t>
            </a:r>
            <a:r>
              <a:rPr lang="en-US" sz="1300" b="1" dirty="0">
                <a:solidFill>
                  <a:schemeClr val="bg1"/>
                </a:solidFill>
              </a:rPr>
              <a:t>, </a:t>
            </a:r>
          </a:p>
          <a:p>
            <a:pPr algn="ctr"/>
            <a:r>
              <a:rPr lang="en-US" sz="1300" b="1" dirty="0">
                <a:solidFill>
                  <a:schemeClr val="bg1"/>
                </a:solidFill>
              </a:rPr>
              <a:t>data </a:t>
            </a:r>
            <a:r>
              <a:rPr lang="en-US" sz="1300" b="1" dirty="0" err="1">
                <a:solidFill>
                  <a:schemeClr val="bg1"/>
                </a:solidFill>
              </a:rPr>
              <a:t>hanya</a:t>
            </a:r>
            <a:r>
              <a:rPr lang="en-US" sz="1300" b="1" dirty="0">
                <a:solidFill>
                  <a:schemeClr val="bg1"/>
                </a:solidFill>
              </a:rPr>
              <a:t> 1 </a:t>
            </a:r>
            <a:r>
              <a:rPr lang="en-US" sz="1300" b="1" dirty="0" err="1">
                <a:solidFill>
                  <a:schemeClr val="bg1"/>
                </a:solidFill>
              </a:rPr>
              <a:t>periode</a:t>
            </a:r>
            <a:endParaRPr lang="en-US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198664"/>
              </p:ext>
            </p:extLst>
          </p:nvPr>
        </p:nvGraphicFramePr>
        <p:xfrm>
          <a:off x="593835" y="680620"/>
          <a:ext cx="7731454" cy="552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="" xmlns:a16="http://schemas.microsoft.com/office/drawing/2014/main" id="{00000000-0008-0000-09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7898401"/>
              </p:ext>
            </p:extLst>
          </p:nvPr>
        </p:nvGraphicFramePr>
        <p:xfrm>
          <a:off x="533167" y="623458"/>
          <a:ext cx="7572699" cy="552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51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264" y="456105"/>
            <a:ext cx="9376611" cy="632753"/>
          </a:xfrm>
        </p:spPr>
        <p:txBody>
          <a:bodyPr>
            <a:normAutofit/>
          </a:bodyPr>
          <a:lstStyle/>
          <a:p>
            <a:r>
              <a:rPr lang="id-ID" sz="3600" b="1" dirty="0"/>
              <a:t>Perhitungan IKA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858F162-3C0B-4466-A63D-D30278B521AA}"/>
              </a:ext>
            </a:extLst>
          </p:cNvPr>
          <p:cNvSpPr/>
          <p:nvPr/>
        </p:nvSpPr>
        <p:spPr>
          <a:xfrm>
            <a:off x="430919" y="4822604"/>
            <a:ext cx="1280533" cy="3645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bg1"/>
                </a:solidFill>
              </a:rPr>
              <a:t>Periode</a:t>
            </a:r>
            <a:r>
              <a:rPr lang="en-US" sz="1800" b="1" dirty="0">
                <a:solidFill>
                  <a:schemeClr val="bg1"/>
                </a:solidFill>
              </a:rPr>
              <a:t> 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90495" y="4822604"/>
            <a:ext cx="5598450" cy="99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  <a:buClrTx/>
            </a:pPr>
            <a:r>
              <a:rPr lang="id-ID" sz="1200" b="1" dirty="0"/>
              <a:t>Detail Lokasi :</a:t>
            </a:r>
          </a:p>
          <a:p>
            <a:pPr marL="342900" indent="-3429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id-ID" sz="1200" b="1" dirty="0"/>
              <a:t>Sungai Progo Hulu 		: Jembatan Gantung Karangwuni</a:t>
            </a:r>
          </a:p>
          <a:p>
            <a:pPr marL="342900" indent="-3429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id-ID" sz="1200" b="1" dirty="0"/>
              <a:t>Sungai Progo Tengah	: Jembatan Gantung Dumpoh</a:t>
            </a:r>
          </a:p>
          <a:p>
            <a:pPr marL="342900" indent="-3429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id-ID" sz="1200" b="1" dirty="0"/>
              <a:t>Sungai Progo Hilir		: Jembatan Plikon</a:t>
            </a:r>
          </a:p>
          <a:p>
            <a:pPr>
              <a:lnSpc>
                <a:spcPct val="100000"/>
              </a:lnSpc>
              <a:buClrTx/>
            </a:pPr>
            <a:endParaRPr lang="id-ID" sz="1200" b="1" dirty="0"/>
          </a:p>
          <a:p>
            <a:pPr>
              <a:lnSpc>
                <a:spcPct val="150000"/>
              </a:lnSpc>
              <a:buClrTx/>
            </a:pPr>
            <a:endParaRPr lang="id-ID" sz="1200" b="1" dirty="0"/>
          </a:p>
          <a:p>
            <a:pPr algn="ctr">
              <a:lnSpc>
                <a:spcPct val="150000"/>
              </a:lnSpc>
              <a:buClrTx/>
              <a:buFontTx/>
            </a:pPr>
            <a:endParaRPr lang="en-US" sz="12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98416" y="5575073"/>
            <a:ext cx="5250106" cy="9956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>
              <a:lnSpc>
                <a:spcPct val="100000"/>
              </a:lnSpc>
              <a:buClrTx/>
            </a:pPr>
            <a:r>
              <a:rPr lang="id-ID" sz="1200" b="1" dirty="0"/>
              <a:t>Detail Lokasi :</a:t>
            </a:r>
          </a:p>
          <a:p>
            <a:pPr marL="342900" indent="-3429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id-ID" sz="1200" b="1" dirty="0"/>
              <a:t>Sungai Elo Hulu 		: Jembatan Elo Jetis</a:t>
            </a:r>
          </a:p>
          <a:p>
            <a:pPr marL="342900" indent="-3429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id-ID" sz="1200" b="1" dirty="0"/>
              <a:t>Sungai Elo Tengah		: Jembatan Pending II Wates</a:t>
            </a:r>
          </a:p>
          <a:p>
            <a:pPr marL="342900" indent="-342900">
              <a:lnSpc>
                <a:spcPct val="100000"/>
              </a:lnSpc>
              <a:buClrTx/>
              <a:buFont typeface="+mj-lt"/>
              <a:buAutoNum type="arabicPeriod"/>
            </a:pPr>
            <a:r>
              <a:rPr lang="id-ID" sz="1200" b="1" dirty="0"/>
              <a:t>Sungai Elo Hilir		: Jembatan Canguk</a:t>
            </a:r>
          </a:p>
          <a:p>
            <a:pPr>
              <a:lnSpc>
                <a:spcPct val="100000"/>
              </a:lnSpc>
              <a:buClrTx/>
            </a:pPr>
            <a:endParaRPr lang="id-ID" sz="1200" b="1" dirty="0"/>
          </a:p>
          <a:p>
            <a:pPr>
              <a:lnSpc>
                <a:spcPct val="150000"/>
              </a:lnSpc>
              <a:buClrTx/>
            </a:pPr>
            <a:endParaRPr lang="id-ID" sz="1200" b="1" dirty="0"/>
          </a:p>
          <a:p>
            <a:pPr algn="ctr">
              <a:lnSpc>
                <a:spcPct val="150000"/>
              </a:lnSpc>
              <a:buClrTx/>
              <a:buFontTx/>
            </a:pPr>
            <a:endParaRPr lang="en-US" sz="1200" b="1" dirty="0"/>
          </a:p>
        </p:txBody>
      </p:sp>
      <p:sp>
        <p:nvSpPr>
          <p:cNvPr id="3" name="Oval 2"/>
          <p:cNvSpPr/>
          <p:nvPr/>
        </p:nvSpPr>
        <p:spPr>
          <a:xfrm>
            <a:off x="6092456" y="2328530"/>
            <a:ext cx="437859" cy="7230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Oval 9"/>
          <p:cNvSpPr/>
          <p:nvPr/>
        </p:nvSpPr>
        <p:spPr>
          <a:xfrm>
            <a:off x="4352261" y="2328530"/>
            <a:ext cx="496186" cy="7230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Oval 10"/>
          <p:cNvSpPr/>
          <p:nvPr/>
        </p:nvSpPr>
        <p:spPr>
          <a:xfrm>
            <a:off x="6019754" y="3253665"/>
            <a:ext cx="589631" cy="2338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Oval 11"/>
          <p:cNvSpPr/>
          <p:nvPr/>
        </p:nvSpPr>
        <p:spPr>
          <a:xfrm>
            <a:off x="4294905" y="3253664"/>
            <a:ext cx="589631" cy="2338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4294905" y="4406014"/>
            <a:ext cx="589631" cy="2338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6023947" y="4385975"/>
            <a:ext cx="589631" cy="2338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4823117" y="3253664"/>
            <a:ext cx="589631" cy="2338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/>
          <p:cNvSpPr/>
          <p:nvPr/>
        </p:nvSpPr>
        <p:spPr>
          <a:xfrm>
            <a:off x="4823116" y="2801882"/>
            <a:ext cx="589631" cy="2338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34091" r="23439" b="21402"/>
          <a:stretch/>
        </p:blipFill>
        <p:spPr bwMode="auto">
          <a:xfrm>
            <a:off x="535947" y="1062127"/>
            <a:ext cx="10977179" cy="366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2457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895772"/>
              </p:ext>
            </p:extLst>
          </p:nvPr>
        </p:nvGraphicFramePr>
        <p:xfrm>
          <a:off x="839701" y="3763638"/>
          <a:ext cx="7094620" cy="2188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1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7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407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84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328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325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4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Kategori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Nilai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</a:rPr>
                        <a:t>Indeks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Sangat Baik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id-ID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bg1"/>
                          </a:solidFill>
                          <a:effectLst/>
                        </a:rPr>
                        <a:t>≤</a:t>
                      </a:r>
                      <a:endParaRPr lang="id-ID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id-ID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bg1"/>
                          </a:solidFill>
                          <a:effectLst/>
                        </a:rPr>
                        <a:t>≤</a:t>
                      </a:r>
                      <a:endParaRPr lang="id-ID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bg1"/>
                          </a:solidFill>
                          <a:effectLst/>
                        </a:rPr>
                        <a:t>100</a:t>
                      </a:r>
                      <a:endParaRPr lang="id-ID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4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Baik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≤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&lt; 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90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4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Sedang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≤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&lt; 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70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4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Kurang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bg1"/>
                          </a:solidFill>
                          <a:effectLst/>
                        </a:rPr>
                        <a:t>≤</a:t>
                      </a:r>
                      <a:endParaRPr lang="id-ID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&lt; 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4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Sangat Kurang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id-ID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solidFill>
                            <a:schemeClr val="bg1"/>
                          </a:solidFill>
                          <a:effectLst/>
                        </a:rPr>
                        <a:t>≤</a:t>
                      </a:r>
                      <a:endParaRPr lang="id-ID" sz="16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X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&lt; 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endParaRPr lang="id-ID" sz="1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6569" y="6151434"/>
            <a:ext cx="444705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altLang="id-ID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Sumber : PERMENLHK Nomor 27 Tahun 2021 tentang IKLH</a:t>
            </a:r>
            <a:endParaRPr kumimoji="0" lang="id-ID" alt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9011" y="3261706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id-ID" sz="1600" b="1" dirty="0" err="1" bmk="_Toc922728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Kategori</a:t>
            </a:r>
            <a:r>
              <a:rPr lang="en-US" altLang="id-ID" sz="1600" b="1" dirty="0" bmk="_Toc922728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Angka </a:t>
            </a:r>
            <a:r>
              <a:rPr lang="en-US" altLang="id-ID" sz="1600" b="1" dirty="0" err="1" bmk="_Toc922728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Indeks</a:t>
            </a:r>
            <a:r>
              <a:rPr lang="en-US" altLang="id-ID" sz="1600" b="1" dirty="0" bmk="_Toc922728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altLang="id-ID" sz="1600" b="1" dirty="0" err="1" bmk="_Toc9227280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Dihasilkan</a:t>
            </a:r>
            <a:endParaRPr lang="id-ID" altLang="id-ID" sz="1600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0365EBF4-0F9A-4333-9466-8A2D6FA6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99" y="325680"/>
            <a:ext cx="9376611" cy="632753"/>
          </a:xfrm>
        </p:spPr>
        <p:txBody>
          <a:bodyPr>
            <a:normAutofit/>
          </a:bodyPr>
          <a:lstStyle/>
          <a:p>
            <a:r>
              <a:rPr lang="id-ID" sz="2400" b="1" dirty="0"/>
              <a:t>Perhitungan </a:t>
            </a:r>
            <a:r>
              <a:rPr lang="en-US" sz="2400" b="1" dirty="0" err="1"/>
              <a:t>Indeks</a:t>
            </a:r>
            <a:r>
              <a:rPr lang="en-US" sz="2400" b="1" dirty="0"/>
              <a:t> </a:t>
            </a:r>
            <a:r>
              <a:rPr lang="en-US" sz="2400" b="1" dirty="0" err="1"/>
              <a:t>Kualitas</a:t>
            </a:r>
            <a:r>
              <a:rPr lang="en-US" sz="2400" b="1" dirty="0"/>
              <a:t> Air</a:t>
            </a:r>
            <a:endParaRPr lang="id-ID" sz="2400" b="1" dirty="0"/>
          </a:p>
        </p:txBody>
      </p:sp>
      <p:sp>
        <p:nvSpPr>
          <p:cNvPr id="9" name="Curved Left Arrow 8"/>
          <p:cNvSpPr/>
          <p:nvPr/>
        </p:nvSpPr>
        <p:spPr>
          <a:xfrm>
            <a:off x="8131814" y="2878873"/>
            <a:ext cx="1122545" cy="2395470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497613" y="441435"/>
            <a:ext cx="3231931" cy="355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lnSpc>
                <a:spcPct val="150000"/>
              </a:lnSpc>
              <a:buClrTx/>
            </a:pPr>
            <a:r>
              <a:rPr lang="id-ID" sz="1800" b="1" dirty="0"/>
              <a:t>Dari hasil perhitungan, nilai IKA sementara sebesar  70 menunjukkan bahwa kualitas air di Kota Magelang dalam kategori “BAIK”</a:t>
            </a:r>
          </a:p>
          <a:p>
            <a:pPr algn="ctr">
              <a:lnSpc>
                <a:spcPct val="150000"/>
              </a:lnSpc>
              <a:buClrTx/>
              <a:buFontTx/>
            </a:pPr>
            <a:endParaRPr lang="en-US" sz="1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" t="58144" r="58578" b="23497"/>
          <a:stretch/>
        </p:blipFill>
        <p:spPr bwMode="auto">
          <a:xfrm>
            <a:off x="512617" y="983672"/>
            <a:ext cx="7521416" cy="203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2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22278"/>
            <a:ext cx="10058400" cy="1060129"/>
          </a:xfrm>
        </p:spPr>
        <p:txBody>
          <a:bodyPr>
            <a:normAutofit/>
          </a:bodyPr>
          <a:lstStyle/>
          <a:p>
            <a:r>
              <a:rPr lang="id-ID" b="1" dirty="0"/>
              <a:t>Indeks Kualitas Udara (IKU)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453" y="1756611"/>
            <a:ext cx="6859609" cy="113096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id-ID" sz="1600" b="1" dirty="0"/>
              <a:t>Indeks Kualitas </a:t>
            </a:r>
            <a:r>
              <a:rPr lang="en-US" sz="1600" b="1" dirty="0"/>
              <a:t>Udara </a:t>
            </a:r>
            <a:r>
              <a:rPr lang="en-US" sz="1600" dirty="0"/>
              <a:t>di Kota </a:t>
            </a:r>
            <a:r>
              <a:rPr lang="en-US" sz="1600" dirty="0" err="1"/>
              <a:t>Magelang</a:t>
            </a:r>
            <a:r>
              <a:rPr lang="en-US" sz="1600" dirty="0"/>
              <a:t> </a:t>
            </a:r>
            <a:r>
              <a:rPr lang="en-US" sz="1600" dirty="0" err="1"/>
              <a:t>dipantau</a:t>
            </a:r>
            <a:r>
              <a:rPr lang="en-US" sz="1600" dirty="0"/>
              <a:t> oleh Kementerian </a:t>
            </a:r>
            <a:r>
              <a:rPr lang="en-US" sz="1600" dirty="0" err="1"/>
              <a:t>Lingkungan</a:t>
            </a:r>
            <a:r>
              <a:rPr lang="en-US" sz="1600" dirty="0"/>
              <a:t> </a:t>
            </a:r>
            <a:r>
              <a:rPr lang="en-US" sz="1600" dirty="0" err="1"/>
              <a:t>Hidup</a:t>
            </a:r>
            <a:r>
              <a:rPr lang="en-US" sz="1600" dirty="0"/>
              <a:t> dan </a:t>
            </a:r>
            <a:r>
              <a:rPr lang="en-US" sz="1600" dirty="0" err="1"/>
              <a:t>Kehutanan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metode</a:t>
            </a:r>
            <a:r>
              <a:rPr lang="en-US" sz="1600" dirty="0"/>
              <a:t> </a:t>
            </a:r>
            <a:r>
              <a:rPr lang="en-US" sz="1600" b="1" i="1" dirty="0"/>
              <a:t>Passive Sample </a:t>
            </a:r>
            <a:r>
              <a:rPr lang="en-US" sz="1600" dirty="0"/>
              <a:t>yang </a:t>
            </a:r>
            <a:r>
              <a:rPr lang="en-US" sz="1600" dirty="0" err="1"/>
              <a:t>berada</a:t>
            </a:r>
            <a:r>
              <a:rPr lang="en-US" sz="1600" dirty="0"/>
              <a:t> di 4 (</a:t>
            </a:r>
            <a:r>
              <a:rPr lang="en-US" sz="1600" dirty="0" err="1"/>
              <a:t>empat</a:t>
            </a:r>
            <a:r>
              <a:rPr lang="en-US" sz="1600" dirty="0"/>
              <a:t>) </a:t>
            </a:r>
            <a:r>
              <a:rPr lang="en-US" sz="1600" dirty="0" err="1"/>
              <a:t>titik</a:t>
            </a:r>
            <a:r>
              <a:rPr lang="id-ID" sz="1600" dirty="0"/>
              <a:t> yang </a:t>
            </a:r>
            <a:r>
              <a:rPr lang="en-US" sz="1600" dirty="0" err="1"/>
              <a:t>mewakili</a:t>
            </a:r>
            <a:r>
              <a:rPr lang="en-US" sz="1600" dirty="0"/>
              <a:t> </a:t>
            </a:r>
            <a:r>
              <a:rPr lang="en-US" sz="1600" dirty="0" err="1"/>
              <a:t>daerah</a:t>
            </a:r>
            <a:r>
              <a:rPr lang="en-US" sz="1600" dirty="0"/>
              <a:t> :</a:t>
            </a:r>
            <a:endParaRPr lang="id-ID" sz="1600" dirty="0"/>
          </a:p>
          <a:p>
            <a:pPr marL="0" indent="0" algn="just">
              <a:lnSpc>
                <a:spcPct val="150000"/>
              </a:lnSpc>
              <a:buNone/>
            </a:pPr>
            <a:endParaRPr lang="id-ID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37770" y="1603810"/>
            <a:ext cx="4754880" cy="640080"/>
          </a:xfrm>
        </p:spPr>
        <p:txBody>
          <a:bodyPr/>
          <a:lstStyle/>
          <a:p>
            <a:r>
              <a:rPr lang="id-ID" b="1" dirty="0"/>
              <a:t>Parameter dalam perhitungan IKU</a:t>
            </a:r>
          </a:p>
          <a:p>
            <a:endParaRPr lang="id-ID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502964"/>
              </p:ext>
            </p:extLst>
          </p:nvPr>
        </p:nvGraphicFramePr>
        <p:xfrm>
          <a:off x="8280512" y="1966871"/>
          <a:ext cx="2844688" cy="1528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2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84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9822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/>
                        <a:t>Parameter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NO</a:t>
                      </a:r>
                      <a:r>
                        <a:rPr lang="id-ID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9386">
                <a:tc>
                  <a:txBody>
                    <a:bodyPr/>
                    <a:lstStyle/>
                    <a:p>
                      <a:pPr algn="ctr"/>
                      <a:r>
                        <a:rPr lang="id-ID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/>
                        <a:t>SO</a:t>
                      </a:r>
                      <a:r>
                        <a:rPr lang="id-ID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270270"/>
              </p:ext>
            </p:extLst>
          </p:nvPr>
        </p:nvGraphicFramePr>
        <p:xfrm>
          <a:off x="806994" y="3031957"/>
          <a:ext cx="7242131" cy="3116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1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919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93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834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/>
                        <a:t>Area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/>
                        <a:t>Lokasi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6037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Pemukima</a:t>
                      </a:r>
                      <a:r>
                        <a:rPr lang="id-ID" sz="1600" b="1" dirty="0"/>
                        <a:t>n	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pemukiman</a:t>
                      </a:r>
                      <a:r>
                        <a:rPr lang="en-US" sz="1600" dirty="0"/>
                        <a:t> di </a:t>
                      </a:r>
                      <a:r>
                        <a:rPr lang="en-US" sz="1600" dirty="0" err="1"/>
                        <a:t>kantor</a:t>
                      </a:r>
                      <a:r>
                        <a:rPr lang="en-US" sz="1600" dirty="0"/>
                        <a:t> BPBD Kota </a:t>
                      </a:r>
                      <a:r>
                        <a:rPr lang="en-US" sz="1600" dirty="0" err="1"/>
                        <a:t>Magelang</a:t>
                      </a:r>
                      <a:r>
                        <a:rPr lang="en-US" sz="1600" dirty="0"/>
                        <a:t> di </a:t>
                      </a:r>
                      <a:r>
                        <a:rPr lang="en-US" sz="1600" dirty="0" err="1"/>
                        <a:t>Kelurahan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Magersari</a:t>
                      </a:r>
                      <a:endParaRPr lang="id-ID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787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Perkantoran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komplek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perkantoran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Pemkot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Magelang</a:t>
                      </a:r>
                      <a:endParaRPr lang="id-ID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7879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Industri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600" dirty="0"/>
                        <a:t>s</a:t>
                      </a:r>
                      <a:r>
                        <a:rPr lang="en-US" sz="1600" dirty="0" err="1"/>
                        <a:t>entra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pengolah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ikan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Tidar</a:t>
                      </a:r>
                      <a:r>
                        <a:rPr lang="en-US" sz="1600" dirty="0"/>
                        <a:t> Selatan</a:t>
                      </a:r>
                      <a:endParaRPr lang="id-ID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6037">
                <a:tc>
                  <a:txBody>
                    <a:bodyPr/>
                    <a:lstStyle/>
                    <a:p>
                      <a:pPr algn="ctr"/>
                      <a:r>
                        <a:rPr lang="id-ID" sz="16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/>
                        <a:t>Transportasi</a:t>
                      </a:r>
                      <a:endParaRPr lang="id-ID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Jl. </a:t>
                      </a:r>
                      <a:r>
                        <a:rPr lang="en-US" sz="1600" dirty="0" err="1"/>
                        <a:t>Pahlawan</a:t>
                      </a:r>
                      <a:r>
                        <a:rPr lang="en-US" sz="1600" dirty="0"/>
                        <a:t> di </a:t>
                      </a:r>
                      <a:r>
                        <a:rPr lang="en-US" sz="1600" dirty="0" err="1"/>
                        <a:t>depan</a:t>
                      </a:r>
                      <a:r>
                        <a:rPr lang="en-US" sz="1600" dirty="0"/>
                        <a:t> Bank </a:t>
                      </a:r>
                      <a:r>
                        <a:rPr lang="en-US" sz="1600" dirty="0" err="1"/>
                        <a:t>Sampah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Lembah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Tidar</a:t>
                      </a:r>
                      <a:endParaRPr lang="id-ID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63925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921" y="512881"/>
            <a:ext cx="10058400" cy="1084099"/>
          </a:xfrm>
        </p:spPr>
        <p:txBody>
          <a:bodyPr>
            <a:normAutofit/>
          </a:bodyPr>
          <a:lstStyle/>
          <a:p>
            <a:r>
              <a:rPr lang="id-ID" sz="4400" dirty="0"/>
              <a:t>Sampling Kualitas Udara</a:t>
            </a:r>
          </a:p>
        </p:txBody>
      </p:sp>
      <p:pic>
        <p:nvPicPr>
          <p:cNvPr id="3075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7" y="1596980"/>
            <a:ext cx="288383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72" y="2052936"/>
            <a:ext cx="280875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37" y="2525266"/>
            <a:ext cx="2906809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61" y="3425266"/>
            <a:ext cx="1947183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921389" y="3987833"/>
            <a:ext cx="2118025" cy="450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dirty="0"/>
              <a:t>Permukiman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3965096" y="4438039"/>
            <a:ext cx="2118025" cy="450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dirty="0"/>
              <a:t>Perkantoran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7008803" y="4888245"/>
            <a:ext cx="2118025" cy="450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dirty="0"/>
              <a:t>Industri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9609139" y="6010650"/>
            <a:ext cx="2118025" cy="450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d-ID" dirty="0"/>
              <a:t>Transportasi</a:t>
            </a:r>
          </a:p>
        </p:txBody>
      </p:sp>
    </p:spTree>
    <p:extLst>
      <p:ext uri="{BB962C8B-B14F-4D97-AF65-F5344CB8AC3E}">
        <p14:creationId xmlns:p14="http://schemas.microsoft.com/office/powerpoint/2010/main" val="15444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1086</Words>
  <Application>Microsoft Office PowerPoint</Application>
  <PresentationFormat>Custom</PresentationFormat>
  <Paragraphs>343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Times New Roman</vt:lpstr>
      <vt:lpstr>Calibri</vt:lpstr>
      <vt:lpstr>Century</vt:lpstr>
      <vt:lpstr>Savon</vt:lpstr>
      <vt:lpstr>EKSPOSE Indeks Kualitas lingkungan hidup (IKLH) - sementara KOTA MAGELANG Tahun 2023</vt:lpstr>
      <vt:lpstr>Indeks Kualitas Lingkungan Hidup</vt:lpstr>
      <vt:lpstr>Indeks Kualitas Air (IKA)</vt:lpstr>
      <vt:lpstr>Sampling Air Sungai</vt:lpstr>
      <vt:lpstr>Target IKA  Kota Magelang</vt:lpstr>
      <vt:lpstr>Perhitungan IKA</vt:lpstr>
      <vt:lpstr>Perhitungan Indeks Kualitas Air</vt:lpstr>
      <vt:lpstr>Indeks Kualitas Udara (IKU)</vt:lpstr>
      <vt:lpstr>Sampling Kualitas Udara</vt:lpstr>
      <vt:lpstr>Nilai Indeks Kualitas Udara (IKU) Tahun 2023 belum dapat dilakukan perhitungan karena alat passive sampler dari KLHK masih dalam tahap pengiriman, sehingga kami belum dapat melakukan pengambilan sampel udara. </vt:lpstr>
      <vt:lpstr>Indeks Kualitas Lahan (IKL)</vt:lpstr>
      <vt:lpstr>Perhitungan Indeks Kualitas Lahan</vt:lpstr>
      <vt:lpstr>Perhitungan Indeks Kualitas Lahan</vt:lpstr>
      <vt:lpstr>PowerPoint Presentation</vt:lpstr>
      <vt:lpstr>KATEGORI INDEKS KUALITAS LAHAN</vt:lpstr>
      <vt:lpstr>PowerPoint Presentation</vt:lpstr>
      <vt:lpstr>CATATAN VERIFIKATOR IKL</vt:lpstr>
      <vt:lpstr>CATATAN VERIFIKATOR IKU</vt:lpstr>
      <vt:lpstr>CATATAN VERIFIKATOR IKA</vt:lpstr>
      <vt:lpstr>NILAI SEMENTARA INDEKS KUALITAS LINGKUNGAN HIDUP KOTA MAGELANG TAHUN 2023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Indeks Kualitas lingkungan hidup (IKLH) KOTA MAGELANG</dc:title>
  <dc:creator>Rina Andriyaningrum</dc:creator>
  <cp:lastModifiedBy>user</cp:lastModifiedBy>
  <cp:revision>190</cp:revision>
  <cp:lastPrinted>2023-06-13T08:05:04Z</cp:lastPrinted>
  <dcterms:created xsi:type="dcterms:W3CDTF">2022-01-26T06:10:45Z</dcterms:created>
  <dcterms:modified xsi:type="dcterms:W3CDTF">2023-06-13T08:08:41Z</dcterms:modified>
</cp:coreProperties>
</file>